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notesSlides/notesSlide15.xml" ContentType="application/vnd.openxmlformats-officedocument.presentationml.notesSlide+xml"/>
  <Override PartName="/ppt/charts/chart2.xml" ContentType="application/vnd.openxmlformats-officedocument.drawingml.chart+xml"/>
  <Override PartName="/ppt/notesSlides/notesSlide16.xml" ContentType="application/vnd.openxmlformats-officedocument.presentationml.notesSlide+xml"/>
  <Override PartName="/ppt/charts/chart3.xml" ContentType="application/vnd.openxmlformats-officedocument.drawingml.chart+xml"/>
  <Override PartName="/ppt/notesSlides/notesSlide17.xml" ContentType="application/vnd.openxmlformats-officedocument.presentationml.notesSlide+xml"/>
  <Override PartName="/ppt/charts/chart4.xml" ContentType="application/vnd.openxmlformats-officedocument.drawingml.chart+xml"/>
  <Override PartName="/ppt/notesSlides/notesSlide18.xml" ContentType="application/vnd.openxmlformats-officedocument.presentationml.notesSlide+xml"/>
  <Override PartName="/ppt/charts/chart5.xml" ContentType="application/vnd.openxmlformats-officedocument.drawingml.chart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49" r:id="rId2"/>
  </p:sldMasterIdLst>
  <p:notesMasterIdLst>
    <p:notesMasterId r:id="rId27"/>
  </p:notesMasterIdLst>
  <p:handoutMasterIdLst>
    <p:handoutMasterId r:id="rId28"/>
  </p:handoutMasterIdLst>
  <p:sldIdLst>
    <p:sldId id="256" r:id="rId3"/>
    <p:sldId id="275" r:id="rId4"/>
    <p:sldId id="278" r:id="rId5"/>
    <p:sldId id="309" r:id="rId6"/>
    <p:sldId id="280" r:id="rId7"/>
    <p:sldId id="279" r:id="rId8"/>
    <p:sldId id="281" r:id="rId9"/>
    <p:sldId id="283" r:id="rId10"/>
    <p:sldId id="282" r:id="rId11"/>
    <p:sldId id="348" r:id="rId12"/>
    <p:sldId id="368" r:id="rId13"/>
    <p:sldId id="284" r:id="rId14"/>
    <p:sldId id="285" r:id="rId15"/>
    <p:sldId id="286" r:id="rId16"/>
    <p:sldId id="370" r:id="rId17"/>
    <p:sldId id="345" r:id="rId18"/>
    <p:sldId id="355" r:id="rId19"/>
    <p:sldId id="357" r:id="rId20"/>
    <p:sldId id="358" r:id="rId21"/>
    <p:sldId id="361" r:id="rId22"/>
    <p:sldId id="362" r:id="rId23"/>
    <p:sldId id="366" r:id="rId24"/>
    <p:sldId id="365" r:id="rId25"/>
    <p:sldId id="367" r:id="rId26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nk Christian CHMU" initials="MCC" lastIdx="1" clrIdx="0">
    <p:extLst>
      <p:ext uri="{19B8F6BF-5375-455C-9EA6-DF929625EA0E}">
        <p15:presenceInfo xmlns:p15="http://schemas.microsoft.com/office/powerpoint/2012/main" userId="S-1-5-21-299502267-823518204-725345543-33777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6469"/>
    <a:srgbClr val="000000"/>
    <a:srgbClr val="E8FE16"/>
    <a:srgbClr val="FF37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26" autoAdjust="0"/>
    <p:restoredTop sz="92974" autoAdjust="0"/>
  </p:normalViewPr>
  <p:slideViewPr>
    <p:cSldViewPr>
      <p:cViewPr varScale="1">
        <p:scale>
          <a:sx n="88" d="100"/>
          <a:sy n="88" d="100"/>
        </p:scale>
        <p:origin x="156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2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hoffer William USGR" userId="44fb3b29-1345-42b4-aec3-ccadb0588d45" providerId="ADAL" clId="{26D31D98-5036-4580-A0B7-2CEB8E31F1E0}"/>
    <pc:docChg chg="modSld">
      <pc:chgData name="Meyerhoffer William USGR" userId="44fb3b29-1345-42b4-aec3-ccadb0588d45" providerId="ADAL" clId="{26D31D98-5036-4580-A0B7-2CEB8E31F1E0}" dt="2021-05-26T18:43:50.019" v="50" actId="20577"/>
      <pc:docMkLst>
        <pc:docMk/>
      </pc:docMkLst>
      <pc:sldChg chg="modSp mod">
        <pc:chgData name="Meyerhoffer William USGR" userId="44fb3b29-1345-42b4-aec3-ccadb0588d45" providerId="ADAL" clId="{26D31D98-5036-4580-A0B7-2CEB8E31F1E0}" dt="2021-05-26T18:38:32.007" v="14" actId="20577"/>
        <pc:sldMkLst>
          <pc:docMk/>
          <pc:sldMk cId="0" sldId="256"/>
        </pc:sldMkLst>
        <pc:spChg chg="mod">
          <ac:chgData name="Meyerhoffer William USGR" userId="44fb3b29-1345-42b4-aec3-ccadb0588d45" providerId="ADAL" clId="{26D31D98-5036-4580-A0B7-2CEB8E31F1E0}" dt="2021-05-26T18:38:32.007" v="14" actId="20577"/>
          <ac:spMkLst>
            <pc:docMk/>
            <pc:sldMk cId="0" sldId="256"/>
            <ac:spMk id="11267" creationId="{00000000-0000-0000-0000-000000000000}"/>
          </ac:spMkLst>
        </pc:spChg>
      </pc:sldChg>
      <pc:sldChg chg="modSp mod">
        <pc:chgData name="Meyerhoffer William USGR" userId="44fb3b29-1345-42b4-aec3-ccadb0588d45" providerId="ADAL" clId="{26D31D98-5036-4580-A0B7-2CEB8E31F1E0}" dt="2021-05-26T18:40:53.656" v="41" actId="20577"/>
        <pc:sldMkLst>
          <pc:docMk/>
          <pc:sldMk cId="0" sldId="284"/>
        </pc:sldMkLst>
        <pc:spChg chg="mod">
          <ac:chgData name="Meyerhoffer William USGR" userId="44fb3b29-1345-42b4-aec3-ccadb0588d45" providerId="ADAL" clId="{26D31D98-5036-4580-A0B7-2CEB8E31F1E0}" dt="2021-05-26T18:40:53.656" v="41" actId="20577"/>
          <ac:spMkLst>
            <pc:docMk/>
            <pc:sldMk cId="0" sldId="284"/>
            <ac:spMk id="8" creationId="{00000000-0000-0000-0000-000000000000}"/>
          </ac:spMkLst>
        </pc:spChg>
      </pc:sldChg>
      <pc:sldChg chg="modSp mod">
        <pc:chgData name="Meyerhoffer William USGR" userId="44fb3b29-1345-42b4-aec3-ccadb0588d45" providerId="ADAL" clId="{26D31D98-5036-4580-A0B7-2CEB8E31F1E0}" dt="2021-05-26T18:43:50.019" v="50" actId="20577"/>
        <pc:sldMkLst>
          <pc:docMk/>
          <pc:sldMk cId="1877304214" sldId="367"/>
        </pc:sldMkLst>
        <pc:spChg chg="mod">
          <ac:chgData name="Meyerhoffer William USGR" userId="44fb3b29-1345-42b4-aec3-ccadb0588d45" providerId="ADAL" clId="{26D31D98-5036-4580-A0B7-2CEB8E31F1E0}" dt="2021-05-26T18:43:50.019" v="50" actId="20577"/>
          <ac:spMkLst>
            <pc:docMk/>
            <pc:sldMk cId="1877304214" sldId="367"/>
            <ac:spMk id="5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https://syngenta-my.sharepoint.com/personal/pichen_hsu_syngenta_com/Documents/documents/Project%20Documents/Statistics/CIPAC/Calculation_Ametryn_CIPAC_Total%20AI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https://syngenta-my.sharepoint.com/personal/pichen_hsu_syngenta_com/Documents/documents/Project%20Documents/Statistics/CIPAC/Calculation_Ametryn_CIPAC_Total%20AI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https://syngenta-my.sharepoint.com/personal/pichen_hsu_syngenta_com/Documents/documents/Project%20Documents/Statistics/CIPAC/Calculation_Ametryn_CIPAC_Total%20AI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https://syngenta-my.sharepoint.com/personal/pichen_hsu_syngenta_com/Documents/documents/Project%20Documents/Statistics/CIPAC/Calculation_Ametryn_CIPAC_Total%20AI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https://syngenta-my.sharepoint.com/personal/pichen_hsu_syngenta_com/Documents/documents/Project%20Documents/Statistics/CIPAC/Calculation_Ametryn_CIPAC_Total%20AI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52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Ametryn Sample A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dash"/>
            <c:size val="10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xVal>
            <c:numRef>
              <c:f>'Sample A'!$Q$5:$Q$19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'Sample A'!$R$5:$R$19</c:f>
              <c:numCache>
                <c:formatCode>General</c:formatCode>
                <c:ptCount val="15"/>
                <c:pt idx="0">
                  <c:v>964.6</c:v>
                </c:pt>
                <c:pt idx="1">
                  <c:v>970.5</c:v>
                </c:pt>
                <c:pt idx="2">
                  <c:v>969.7</c:v>
                </c:pt>
                <c:pt idx="3">
                  <c:v>971.1</c:v>
                </c:pt>
                <c:pt idx="4">
                  <c:v>971.7</c:v>
                </c:pt>
                <c:pt idx="5">
                  <c:v>955.8</c:v>
                </c:pt>
                <c:pt idx="6">
                  <c:v>958.3</c:v>
                </c:pt>
                <c:pt idx="7">
                  <c:v>969.7</c:v>
                </c:pt>
                <c:pt idx="8">
                  <c:v>968.7</c:v>
                </c:pt>
                <c:pt idx="9">
                  <c:v>967.7</c:v>
                </c:pt>
                <c:pt idx="10">
                  <c:v>952.6</c:v>
                </c:pt>
                <c:pt idx="11">
                  <c:v>972</c:v>
                </c:pt>
                <c:pt idx="12">
                  <c:v>1009</c:v>
                </c:pt>
                <c:pt idx="13">
                  <c:v>969.7</c:v>
                </c:pt>
                <c:pt idx="14">
                  <c:v>966.3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5C3-4733-B1AE-A8F8862EB097}"/>
            </c:ext>
          </c:extLst>
        </c:ser>
        <c:ser>
          <c:idx val="1"/>
          <c:order val="1"/>
          <c:spPr>
            <a:ln w="28575">
              <a:noFill/>
            </a:ln>
          </c:spPr>
          <c:marker>
            <c:symbol val="dash"/>
            <c:size val="10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xVal>
            <c:numRef>
              <c:f>'Sample A'!$Q$5:$Q$19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'Sample A'!$S$5:$S$19</c:f>
              <c:numCache>
                <c:formatCode>General</c:formatCode>
                <c:ptCount val="15"/>
                <c:pt idx="0">
                  <c:v>974.4</c:v>
                </c:pt>
                <c:pt idx="1">
                  <c:v>970.8</c:v>
                </c:pt>
                <c:pt idx="2">
                  <c:v>973.7</c:v>
                </c:pt>
                <c:pt idx="3">
                  <c:v>971.3</c:v>
                </c:pt>
                <c:pt idx="4">
                  <c:v>972</c:v>
                </c:pt>
                <c:pt idx="5">
                  <c:v>972.5</c:v>
                </c:pt>
                <c:pt idx="6">
                  <c:v>959.1</c:v>
                </c:pt>
                <c:pt idx="7">
                  <c:v>973.2</c:v>
                </c:pt>
                <c:pt idx="8">
                  <c:v>975.2</c:v>
                </c:pt>
                <c:pt idx="9">
                  <c:v>971.8</c:v>
                </c:pt>
                <c:pt idx="10">
                  <c:v>952.7</c:v>
                </c:pt>
                <c:pt idx="11">
                  <c:v>972.1</c:v>
                </c:pt>
                <c:pt idx="12">
                  <c:v>1061.3</c:v>
                </c:pt>
                <c:pt idx="13">
                  <c:v>970.4</c:v>
                </c:pt>
                <c:pt idx="14">
                  <c:v>978.1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A5C3-4733-B1AE-A8F8862EB097}"/>
            </c:ext>
          </c:extLst>
        </c:ser>
        <c:ser>
          <c:idx val="2"/>
          <c:order val="2"/>
          <c:spPr>
            <a:ln w="28575">
              <a:noFill/>
            </a:ln>
          </c:spPr>
          <c:marker>
            <c:symbol val="dash"/>
            <c:size val="5"/>
            <c:spPr>
              <a:solidFill>
                <a:srgbClr val="0000FF"/>
              </a:solidFill>
              <a:ln>
                <a:solidFill>
                  <a:srgbClr val="0000FF"/>
                </a:solidFill>
                <a:prstDash val="solid"/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'Sample A'!$Z$5:$Z$19</c:f>
                <c:numCache>
                  <c:formatCode>General</c:formatCode>
                  <c:ptCount val="15"/>
                  <c:pt idx="0">
                    <c:v>4.8999999999999773</c:v>
                  </c:pt>
                  <c:pt idx="1">
                    <c:v>0.14999999999997726</c:v>
                  </c:pt>
                  <c:pt idx="2">
                    <c:v>2</c:v>
                  </c:pt>
                  <c:pt idx="3">
                    <c:v>9.9999999999965894E-2</c:v>
                  </c:pt>
                  <c:pt idx="4">
                    <c:v>0.14999999999997726</c:v>
                  </c:pt>
                  <c:pt idx="5">
                    <c:v>8.3500000000000227</c:v>
                  </c:pt>
                  <c:pt idx="6">
                    <c:v>0.40000000000003411</c:v>
                  </c:pt>
                  <c:pt idx="7">
                    <c:v>1.75</c:v>
                  </c:pt>
                  <c:pt idx="8">
                    <c:v>3.25</c:v>
                  </c:pt>
                  <c:pt idx="9">
                    <c:v>2.0499999999999545</c:v>
                  </c:pt>
                  <c:pt idx="10">
                    <c:v>5.0000000000011369E-2</c:v>
                  </c:pt>
                  <c:pt idx="11">
                    <c:v>5.0000000000011369E-2</c:v>
                  </c:pt>
                  <c:pt idx="12">
                    <c:v>26.149999999999977</c:v>
                  </c:pt>
                  <c:pt idx="13">
                    <c:v>0.34999999999996589</c:v>
                  </c:pt>
                  <c:pt idx="14">
                    <c:v>5.9000000000000341</c:v>
                  </c:pt>
                </c:numCache>
              </c:numRef>
            </c:plus>
            <c:minus>
              <c:numRef>
                <c:f>'Sample A'!$Z$5:$Z$19</c:f>
                <c:numCache>
                  <c:formatCode>General</c:formatCode>
                  <c:ptCount val="15"/>
                  <c:pt idx="0">
                    <c:v>4.8999999999999773</c:v>
                  </c:pt>
                  <c:pt idx="1">
                    <c:v>0.14999999999997726</c:v>
                  </c:pt>
                  <c:pt idx="2">
                    <c:v>2</c:v>
                  </c:pt>
                  <c:pt idx="3">
                    <c:v>9.9999999999965894E-2</c:v>
                  </c:pt>
                  <c:pt idx="4">
                    <c:v>0.14999999999997726</c:v>
                  </c:pt>
                  <c:pt idx="5">
                    <c:v>8.3500000000000227</c:v>
                  </c:pt>
                  <c:pt idx="6">
                    <c:v>0.40000000000003411</c:v>
                  </c:pt>
                  <c:pt idx="7">
                    <c:v>1.75</c:v>
                  </c:pt>
                  <c:pt idx="8">
                    <c:v>3.25</c:v>
                  </c:pt>
                  <c:pt idx="9">
                    <c:v>2.0499999999999545</c:v>
                  </c:pt>
                  <c:pt idx="10">
                    <c:v>5.0000000000011369E-2</c:v>
                  </c:pt>
                  <c:pt idx="11">
                    <c:v>5.0000000000011369E-2</c:v>
                  </c:pt>
                  <c:pt idx="12">
                    <c:v>26.149999999999977</c:v>
                  </c:pt>
                  <c:pt idx="13">
                    <c:v>0.34999999999996589</c:v>
                  </c:pt>
                  <c:pt idx="14">
                    <c:v>5.9000000000000341</c:v>
                  </c:pt>
                </c:numCache>
              </c:numRef>
            </c:minus>
            <c:spPr>
              <a:ln w="12700">
                <a:solidFill>
                  <a:srgbClr val="FF0000"/>
                </a:solidFill>
                <a:prstDash val="solid"/>
              </a:ln>
            </c:spPr>
          </c:errBars>
          <c:xVal>
            <c:numRef>
              <c:f>'Sample A'!$Q$5:$Q$19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'Sample A'!$T$5:$T$19</c:f>
              <c:numCache>
                <c:formatCode>0.0</c:formatCode>
                <c:ptCount val="15"/>
                <c:pt idx="0" formatCode="General">
                  <c:v>969.5</c:v>
                </c:pt>
                <c:pt idx="1">
                  <c:v>970.65</c:v>
                </c:pt>
                <c:pt idx="2" formatCode="General">
                  <c:v>971.7</c:v>
                </c:pt>
                <c:pt idx="3" formatCode="General">
                  <c:v>971.2</c:v>
                </c:pt>
                <c:pt idx="4" formatCode="General">
                  <c:v>971.85</c:v>
                </c:pt>
                <c:pt idx="5" formatCode="General">
                  <c:v>964.15</c:v>
                </c:pt>
                <c:pt idx="6" formatCode="General">
                  <c:v>958.7</c:v>
                </c:pt>
                <c:pt idx="7" formatCode="General">
                  <c:v>971.45</c:v>
                </c:pt>
                <c:pt idx="8" formatCode="General">
                  <c:v>971.95</c:v>
                </c:pt>
                <c:pt idx="9" formatCode="General">
                  <c:v>969.75</c:v>
                </c:pt>
                <c:pt idx="10" formatCode="General">
                  <c:v>952.65000000000009</c:v>
                </c:pt>
                <c:pt idx="11" formatCode="General">
                  <c:v>972.05</c:v>
                </c:pt>
                <c:pt idx="12" formatCode="General">
                  <c:v>1035.1500000000001</c:v>
                </c:pt>
                <c:pt idx="13" formatCode="General">
                  <c:v>970.05</c:v>
                </c:pt>
                <c:pt idx="14" formatCode="General">
                  <c:v>972.2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A5C3-4733-B1AE-A8F8862EB097}"/>
            </c:ext>
          </c:extLst>
        </c:ser>
        <c:ser>
          <c:idx val="3"/>
          <c:order val="3"/>
          <c:spPr>
            <a:ln w="12700">
              <a:solidFill>
                <a:srgbClr val="339966"/>
              </a:solidFill>
              <a:prstDash val="lgDashDotDot"/>
            </a:ln>
          </c:spPr>
          <c:marker>
            <c:symbol val="none"/>
          </c:marker>
          <c:xVal>
            <c:numRef>
              <c:f>'Sample A'!$Q$5:$Q$19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'Sample A'!$U$5:$U$19</c:f>
              <c:numCache>
                <c:formatCode>General</c:formatCode>
                <c:ptCount val="15"/>
                <c:pt idx="0">
                  <c:v>972.86666666666656</c:v>
                </c:pt>
                <c:pt idx="1">
                  <c:v>972.86666666666656</c:v>
                </c:pt>
                <c:pt idx="2">
                  <c:v>972.86666666666656</c:v>
                </c:pt>
                <c:pt idx="3">
                  <c:v>972.86666666666656</c:v>
                </c:pt>
                <c:pt idx="4">
                  <c:v>972.86666666666656</c:v>
                </c:pt>
                <c:pt idx="5">
                  <c:v>972.86666666666656</c:v>
                </c:pt>
                <c:pt idx="6">
                  <c:v>972.86666666666656</c:v>
                </c:pt>
                <c:pt idx="7">
                  <c:v>972.86666666666656</c:v>
                </c:pt>
                <c:pt idx="8">
                  <c:v>972.86666666666656</c:v>
                </c:pt>
                <c:pt idx="9">
                  <c:v>972.86666666666656</c:v>
                </c:pt>
                <c:pt idx="10">
                  <c:v>972.86666666666656</c:v>
                </c:pt>
                <c:pt idx="11">
                  <c:v>972.86666666666656</c:v>
                </c:pt>
                <c:pt idx="12">
                  <c:v>972.86666666666656</c:v>
                </c:pt>
                <c:pt idx="13">
                  <c:v>972.86666666666656</c:v>
                </c:pt>
                <c:pt idx="14">
                  <c:v>972.86666666666656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A5C3-4733-B1AE-A8F8862EB097}"/>
            </c:ext>
          </c:extLst>
        </c:ser>
        <c:ser>
          <c:idx val="4"/>
          <c:order val="4"/>
          <c:spPr>
            <a:ln w="12700">
              <a:solidFill>
                <a:srgbClr val="800080"/>
              </a:solidFill>
              <a:prstDash val="lgDash"/>
            </a:ln>
          </c:spPr>
          <c:marker>
            <c:symbol val="none"/>
          </c:marker>
          <c:xVal>
            <c:numRef>
              <c:f>'Sample A'!$Q$5:$Q$19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'Sample A'!$V$5:$V$19</c:f>
              <c:numCache>
                <c:formatCode>General</c:formatCode>
                <c:ptCount val="15"/>
                <c:pt idx="0">
                  <c:v>1002.402530516118</c:v>
                </c:pt>
                <c:pt idx="1">
                  <c:v>1002.402530516118</c:v>
                </c:pt>
                <c:pt idx="2">
                  <c:v>1002.402530516118</c:v>
                </c:pt>
                <c:pt idx="3">
                  <c:v>1002.402530516118</c:v>
                </c:pt>
                <c:pt idx="4">
                  <c:v>1002.402530516118</c:v>
                </c:pt>
                <c:pt idx="5">
                  <c:v>1002.402530516118</c:v>
                </c:pt>
                <c:pt idx="6">
                  <c:v>1002.402530516118</c:v>
                </c:pt>
                <c:pt idx="7">
                  <c:v>1002.402530516118</c:v>
                </c:pt>
                <c:pt idx="8">
                  <c:v>1002.402530516118</c:v>
                </c:pt>
                <c:pt idx="9">
                  <c:v>1002.402530516118</c:v>
                </c:pt>
                <c:pt idx="10">
                  <c:v>1002.402530516118</c:v>
                </c:pt>
                <c:pt idx="11">
                  <c:v>1002.402530516118</c:v>
                </c:pt>
                <c:pt idx="12">
                  <c:v>1002.402530516118</c:v>
                </c:pt>
                <c:pt idx="13">
                  <c:v>1002.402530516118</c:v>
                </c:pt>
                <c:pt idx="14">
                  <c:v>1002.402530516118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A5C3-4733-B1AE-A8F8862EB097}"/>
            </c:ext>
          </c:extLst>
        </c:ser>
        <c:ser>
          <c:idx val="5"/>
          <c:order val="5"/>
          <c:spPr>
            <a:ln w="12700">
              <a:solidFill>
                <a:srgbClr val="800080"/>
              </a:solidFill>
              <a:prstDash val="lgDash"/>
            </a:ln>
          </c:spPr>
          <c:marker>
            <c:symbol val="none"/>
          </c:marker>
          <c:xVal>
            <c:numRef>
              <c:f>'Sample A'!$Q$5:$Q$19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'Sample A'!$W$5:$W$19</c:f>
              <c:numCache>
                <c:formatCode>General</c:formatCode>
                <c:ptCount val="15"/>
                <c:pt idx="0">
                  <c:v>943.33080281721516</c:v>
                </c:pt>
                <c:pt idx="1">
                  <c:v>943.33080281721516</c:v>
                </c:pt>
                <c:pt idx="2">
                  <c:v>943.33080281721516</c:v>
                </c:pt>
                <c:pt idx="3">
                  <c:v>943.33080281721516</c:v>
                </c:pt>
                <c:pt idx="4">
                  <c:v>943.33080281721516</c:v>
                </c:pt>
                <c:pt idx="5">
                  <c:v>943.33080281721516</c:v>
                </c:pt>
                <c:pt idx="6">
                  <c:v>943.33080281721516</c:v>
                </c:pt>
                <c:pt idx="7">
                  <c:v>943.33080281721516</c:v>
                </c:pt>
                <c:pt idx="8">
                  <c:v>943.33080281721516</c:v>
                </c:pt>
                <c:pt idx="9">
                  <c:v>943.33080281721516</c:v>
                </c:pt>
                <c:pt idx="10">
                  <c:v>943.33080281721516</c:v>
                </c:pt>
                <c:pt idx="11">
                  <c:v>943.33080281721516</c:v>
                </c:pt>
                <c:pt idx="12">
                  <c:v>943.33080281721516</c:v>
                </c:pt>
                <c:pt idx="13">
                  <c:v>943.33080281721516</c:v>
                </c:pt>
                <c:pt idx="14">
                  <c:v>943.33080281721516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A5C3-4733-B1AE-A8F8862EB097}"/>
            </c:ext>
          </c:extLst>
        </c:ser>
        <c:ser>
          <c:idx val="6"/>
          <c:order val="6"/>
          <c:spPr>
            <a:ln w="1270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'Sample A'!$Q$5:$Q$19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'Sample A'!$X$5:$X$19</c:f>
              <c:numCache>
                <c:formatCode>General</c:formatCode>
                <c:ptCount val="15"/>
                <c:pt idx="0">
                  <c:v>1027.7889344032899</c:v>
                </c:pt>
                <c:pt idx="1">
                  <c:v>1027.7889344032899</c:v>
                </c:pt>
                <c:pt idx="2">
                  <c:v>1027.7889344032899</c:v>
                </c:pt>
                <c:pt idx="3">
                  <c:v>1027.7889344032899</c:v>
                </c:pt>
                <c:pt idx="4">
                  <c:v>1027.7889344032899</c:v>
                </c:pt>
                <c:pt idx="5">
                  <c:v>1027.7889344032899</c:v>
                </c:pt>
                <c:pt idx="6">
                  <c:v>1027.7889344032899</c:v>
                </c:pt>
                <c:pt idx="7">
                  <c:v>1027.7889344032899</c:v>
                </c:pt>
                <c:pt idx="8">
                  <c:v>1027.7889344032899</c:v>
                </c:pt>
                <c:pt idx="9">
                  <c:v>1027.7889344032899</c:v>
                </c:pt>
                <c:pt idx="10">
                  <c:v>1027.7889344032899</c:v>
                </c:pt>
                <c:pt idx="11">
                  <c:v>1027.7889344032899</c:v>
                </c:pt>
                <c:pt idx="12">
                  <c:v>1027.7889344032899</c:v>
                </c:pt>
                <c:pt idx="13">
                  <c:v>1027.7889344032899</c:v>
                </c:pt>
                <c:pt idx="14">
                  <c:v>1027.7889344032899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6-A5C3-4733-B1AE-A8F8862EB097}"/>
            </c:ext>
          </c:extLst>
        </c:ser>
        <c:ser>
          <c:idx val="7"/>
          <c:order val="7"/>
          <c:spPr>
            <a:ln w="1270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'Sample A'!$Q$5:$Q$19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'Sample A'!$Y$5:$Y$19</c:f>
              <c:numCache>
                <c:formatCode>General</c:formatCode>
                <c:ptCount val="15"/>
                <c:pt idx="0">
                  <c:v>917.94439893004323</c:v>
                </c:pt>
                <c:pt idx="1">
                  <c:v>917.94439893004323</c:v>
                </c:pt>
                <c:pt idx="2">
                  <c:v>917.94439893004323</c:v>
                </c:pt>
                <c:pt idx="3">
                  <c:v>917.94439893004323</c:v>
                </c:pt>
                <c:pt idx="4">
                  <c:v>917.94439893004323</c:v>
                </c:pt>
                <c:pt idx="5">
                  <c:v>917.94439893004323</c:v>
                </c:pt>
                <c:pt idx="6">
                  <c:v>917.94439893004323</c:v>
                </c:pt>
                <c:pt idx="7">
                  <c:v>917.94439893004323</c:v>
                </c:pt>
                <c:pt idx="8">
                  <c:v>917.94439893004323</c:v>
                </c:pt>
                <c:pt idx="9">
                  <c:v>917.94439893004323</c:v>
                </c:pt>
                <c:pt idx="10">
                  <c:v>917.94439893004323</c:v>
                </c:pt>
                <c:pt idx="11">
                  <c:v>917.94439893004323</c:v>
                </c:pt>
                <c:pt idx="12">
                  <c:v>917.94439893004323</c:v>
                </c:pt>
                <c:pt idx="13">
                  <c:v>917.94439893004323</c:v>
                </c:pt>
                <c:pt idx="14">
                  <c:v>917.94439893004323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7-A5C3-4733-B1AE-A8F8862EB0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58988896"/>
        <c:axId val="1"/>
      </c:scatterChart>
      <c:valAx>
        <c:axId val="558988896"/>
        <c:scaling>
          <c:orientation val="minMax"/>
          <c:max val="16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Lab</a:t>
                </a:r>
              </a:p>
            </c:rich>
          </c:tx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1"/>
        <c:crosses val="autoZero"/>
        <c:crossBetween val="midCat"/>
        <c:majorUnit val="2"/>
      </c:valAx>
      <c:valAx>
        <c:axId val="1"/>
        <c:scaling>
          <c:orientation val="minMax"/>
          <c:min val="910"/>
        </c:scaling>
        <c:delete val="0"/>
        <c:axPos val="l"/>
        <c:majorGridlines>
          <c:spPr>
            <a:ln w="3175">
              <a:solidFill>
                <a:srgbClr val="FFFFCC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Assay [g/kg]</a:t>
                </a:r>
              </a:p>
            </c:rich>
          </c:tx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558988896"/>
        <c:crosses val="autoZero"/>
        <c:crossBetween val="midCat"/>
        <c:majorUnit val="20"/>
      </c:valAx>
      <c:spPr>
        <a:solidFill>
          <a:srgbClr val="FFFFCC"/>
        </a:solidFill>
        <a:ln w="12700">
          <a:solidFill>
            <a:srgbClr val="FFFFCC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52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Ametryn Sample B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dash"/>
            <c:size val="10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xVal>
            <c:numRef>
              <c:f>'Sample B'!$Q$5:$Q$19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'Sample B'!$R$5:$R$19</c:f>
              <c:numCache>
                <c:formatCode>General</c:formatCode>
                <c:ptCount val="15"/>
                <c:pt idx="0">
                  <c:v>967.9</c:v>
                </c:pt>
                <c:pt idx="1">
                  <c:v>969.6</c:v>
                </c:pt>
                <c:pt idx="2">
                  <c:v>963.8</c:v>
                </c:pt>
                <c:pt idx="3">
                  <c:v>970</c:v>
                </c:pt>
                <c:pt idx="4">
                  <c:v>978.6</c:v>
                </c:pt>
                <c:pt idx="5">
                  <c:v>966.2</c:v>
                </c:pt>
                <c:pt idx="6">
                  <c:v>987.2</c:v>
                </c:pt>
                <c:pt idx="7">
                  <c:v>967.2</c:v>
                </c:pt>
                <c:pt idx="8">
                  <c:v>968.9</c:v>
                </c:pt>
                <c:pt idx="9">
                  <c:v>971.3</c:v>
                </c:pt>
                <c:pt idx="10">
                  <c:v>957.8</c:v>
                </c:pt>
                <c:pt idx="11">
                  <c:v>971</c:v>
                </c:pt>
                <c:pt idx="12">
                  <c:v>1001.2</c:v>
                </c:pt>
                <c:pt idx="13">
                  <c:v>978.1</c:v>
                </c:pt>
                <c:pt idx="14">
                  <c:v>971.3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3A6-4B91-A9D5-EFBC87E83EE8}"/>
            </c:ext>
          </c:extLst>
        </c:ser>
        <c:ser>
          <c:idx val="1"/>
          <c:order val="1"/>
          <c:spPr>
            <a:ln w="28575">
              <a:noFill/>
            </a:ln>
          </c:spPr>
          <c:marker>
            <c:symbol val="dash"/>
            <c:size val="10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xVal>
            <c:numRef>
              <c:f>'Sample B'!$Q$5:$Q$19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'Sample B'!$S$5:$S$19</c:f>
              <c:numCache>
                <c:formatCode>General</c:formatCode>
                <c:ptCount val="15"/>
                <c:pt idx="0">
                  <c:v>979.8</c:v>
                </c:pt>
                <c:pt idx="1">
                  <c:v>972.3</c:v>
                </c:pt>
                <c:pt idx="2">
                  <c:v>973.2</c:v>
                </c:pt>
                <c:pt idx="3">
                  <c:v>971.1</c:v>
                </c:pt>
                <c:pt idx="4">
                  <c:v>980.8</c:v>
                </c:pt>
                <c:pt idx="5">
                  <c:v>968.8</c:v>
                </c:pt>
                <c:pt idx="6">
                  <c:v>988.8</c:v>
                </c:pt>
                <c:pt idx="7">
                  <c:v>971.8</c:v>
                </c:pt>
                <c:pt idx="8">
                  <c:v>976.7</c:v>
                </c:pt>
                <c:pt idx="9">
                  <c:v>972.1</c:v>
                </c:pt>
                <c:pt idx="10">
                  <c:v>957.8</c:v>
                </c:pt>
                <c:pt idx="11">
                  <c:v>971.1</c:v>
                </c:pt>
                <c:pt idx="12">
                  <c:v>1067.5999999999999</c:v>
                </c:pt>
                <c:pt idx="13">
                  <c:v>979</c:v>
                </c:pt>
                <c:pt idx="14">
                  <c:v>973.8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63A6-4B91-A9D5-EFBC87E83EE8}"/>
            </c:ext>
          </c:extLst>
        </c:ser>
        <c:ser>
          <c:idx val="2"/>
          <c:order val="2"/>
          <c:spPr>
            <a:ln w="28575">
              <a:noFill/>
            </a:ln>
          </c:spPr>
          <c:marker>
            <c:symbol val="dash"/>
            <c:size val="5"/>
            <c:spPr>
              <a:solidFill>
                <a:srgbClr val="0000FF"/>
              </a:solidFill>
              <a:ln>
                <a:solidFill>
                  <a:srgbClr val="0000FF"/>
                </a:solidFill>
                <a:prstDash val="solid"/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'Sample B'!$Z$5:$Z$19</c:f>
                <c:numCache>
                  <c:formatCode>General</c:formatCode>
                  <c:ptCount val="15"/>
                  <c:pt idx="0">
                    <c:v>5.9499999999999886</c:v>
                  </c:pt>
                  <c:pt idx="1">
                    <c:v>1.3499999999999659</c:v>
                  </c:pt>
                  <c:pt idx="2">
                    <c:v>4.7000000000000455</c:v>
                  </c:pt>
                  <c:pt idx="3">
                    <c:v>0.55000000000001137</c:v>
                  </c:pt>
                  <c:pt idx="4">
                    <c:v>1.0999999999999659</c:v>
                  </c:pt>
                  <c:pt idx="5">
                    <c:v>1.2999999999999545</c:v>
                  </c:pt>
                  <c:pt idx="6">
                    <c:v>0.79999999999995453</c:v>
                  </c:pt>
                  <c:pt idx="7">
                    <c:v>2.2999999999999545</c:v>
                  </c:pt>
                  <c:pt idx="8">
                    <c:v>3.9000000000000341</c:v>
                  </c:pt>
                  <c:pt idx="9">
                    <c:v>0.40000000000003411</c:v>
                  </c:pt>
                  <c:pt idx="10">
                    <c:v>0</c:v>
                  </c:pt>
                  <c:pt idx="11">
                    <c:v>5.0000000000011369E-2</c:v>
                  </c:pt>
                  <c:pt idx="12">
                    <c:v>33.199999999999932</c:v>
                  </c:pt>
                  <c:pt idx="13">
                    <c:v>0.44999999999998863</c:v>
                  </c:pt>
                  <c:pt idx="14">
                    <c:v>1.25</c:v>
                  </c:pt>
                </c:numCache>
              </c:numRef>
            </c:plus>
            <c:minus>
              <c:numRef>
                <c:f>'Sample B'!$Z$5:$Z$19</c:f>
                <c:numCache>
                  <c:formatCode>General</c:formatCode>
                  <c:ptCount val="15"/>
                  <c:pt idx="0">
                    <c:v>5.9499999999999886</c:v>
                  </c:pt>
                  <c:pt idx="1">
                    <c:v>1.3499999999999659</c:v>
                  </c:pt>
                  <c:pt idx="2">
                    <c:v>4.7000000000000455</c:v>
                  </c:pt>
                  <c:pt idx="3">
                    <c:v>0.55000000000001137</c:v>
                  </c:pt>
                  <c:pt idx="4">
                    <c:v>1.0999999999999659</c:v>
                  </c:pt>
                  <c:pt idx="5">
                    <c:v>1.2999999999999545</c:v>
                  </c:pt>
                  <c:pt idx="6">
                    <c:v>0.79999999999995453</c:v>
                  </c:pt>
                  <c:pt idx="7">
                    <c:v>2.2999999999999545</c:v>
                  </c:pt>
                  <c:pt idx="8">
                    <c:v>3.9000000000000341</c:v>
                  </c:pt>
                  <c:pt idx="9">
                    <c:v>0.40000000000003411</c:v>
                  </c:pt>
                  <c:pt idx="10">
                    <c:v>0</c:v>
                  </c:pt>
                  <c:pt idx="11">
                    <c:v>5.0000000000011369E-2</c:v>
                  </c:pt>
                  <c:pt idx="12">
                    <c:v>33.199999999999932</c:v>
                  </c:pt>
                  <c:pt idx="13">
                    <c:v>0.44999999999998863</c:v>
                  </c:pt>
                  <c:pt idx="14">
                    <c:v>1.25</c:v>
                  </c:pt>
                </c:numCache>
              </c:numRef>
            </c:minus>
            <c:spPr>
              <a:ln w="12700">
                <a:solidFill>
                  <a:srgbClr val="FF0000"/>
                </a:solidFill>
                <a:prstDash val="solid"/>
              </a:ln>
            </c:spPr>
          </c:errBars>
          <c:xVal>
            <c:numRef>
              <c:f>'Sample B'!$Q$5:$Q$19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'Sample B'!$T$5:$T$19</c:f>
              <c:numCache>
                <c:formatCode>0.0</c:formatCode>
                <c:ptCount val="15"/>
                <c:pt idx="0" formatCode="General">
                  <c:v>973.84999999999991</c:v>
                </c:pt>
                <c:pt idx="1">
                  <c:v>970.95</c:v>
                </c:pt>
                <c:pt idx="2" formatCode="General">
                  <c:v>968.5</c:v>
                </c:pt>
                <c:pt idx="3" formatCode="General">
                  <c:v>970.55</c:v>
                </c:pt>
                <c:pt idx="4" formatCode="General">
                  <c:v>979.7</c:v>
                </c:pt>
                <c:pt idx="5" formatCode="General">
                  <c:v>967.5</c:v>
                </c:pt>
                <c:pt idx="6" formatCode="General">
                  <c:v>988</c:v>
                </c:pt>
                <c:pt idx="7" formatCode="General">
                  <c:v>969.5</c:v>
                </c:pt>
                <c:pt idx="8" formatCode="General">
                  <c:v>972.8</c:v>
                </c:pt>
                <c:pt idx="9" formatCode="General">
                  <c:v>971.7</c:v>
                </c:pt>
                <c:pt idx="10" formatCode="General">
                  <c:v>957.8</c:v>
                </c:pt>
                <c:pt idx="11" formatCode="General">
                  <c:v>971.05</c:v>
                </c:pt>
                <c:pt idx="12" formatCode="General">
                  <c:v>1034.4000000000001</c:v>
                </c:pt>
                <c:pt idx="13" formatCode="General">
                  <c:v>978.55</c:v>
                </c:pt>
                <c:pt idx="14" formatCode="General">
                  <c:v>972.55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63A6-4B91-A9D5-EFBC87E83EE8}"/>
            </c:ext>
          </c:extLst>
        </c:ser>
        <c:ser>
          <c:idx val="3"/>
          <c:order val="3"/>
          <c:spPr>
            <a:ln w="12700">
              <a:solidFill>
                <a:srgbClr val="339966"/>
              </a:solidFill>
              <a:prstDash val="lgDashDotDot"/>
            </a:ln>
          </c:spPr>
          <c:marker>
            <c:symbol val="none"/>
          </c:marker>
          <c:xVal>
            <c:numRef>
              <c:f>'Sample B'!$Q$5:$Q$19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'Sample B'!$U$5:$U$19</c:f>
              <c:numCache>
                <c:formatCode>General</c:formatCode>
                <c:ptCount val="15"/>
                <c:pt idx="0">
                  <c:v>976.49333333333323</c:v>
                </c:pt>
                <c:pt idx="1">
                  <c:v>976.49333333333323</c:v>
                </c:pt>
                <c:pt idx="2">
                  <c:v>976.49333333333323</c:v>
                </c:pt>
                <c:pt idx="3">
                  <c:v>976.49333333333323</c:v>
                </c:pt>
                <c:pt idx="4">
                  <c:v>976.49333333333323</c:v>
                </c:pt>
                <c:pt idx="5">
                  <c:v>976.49333333333323</c:v>
                </c:pt>
                <c:pt idx="6">
                  <c:v>976.49333333333323</c:v>
                </c:pt>
                <c:pt idx="7">
                  <c:v>976.49333333333323</c:v>
                </c:pt>
                <c:pt idx="8">
                  <c:v>976.49333333333323</c:v>
                </c:pt>
                <c:pt idx="9">
                  <c:v>976.49333333333323</c:v>
                </c:pt>
                <c:pt idx="10">
                  <c:v>976.49333333333323</c:v>
                </c:pt>
                <c:pt idx="11">
                  <c:v>976.49333333333323</c:v>
                </c:pt>
                <c:pt idx="12">
                  <c:v>976.49333333333323</c:v>
                </c:pt>
                <c:pt idx="13">
                  <c:v>976.49333333333323</c:v>
                </c:pt>
                <c:pt idx="14">
                  <c:v>976.49333333333323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63A6-4B91-A9D5-EFBC87E83EE8}"/>
            </c:ext>
          </c:extLst>
        </c:ser>
        <c:ser>
          <c:idx val="4"/>
          <c:order val="4"/>
          <c:spPr>
            <a:ln w="12700">
              <a:solidFill>
                <a:srgbClr val="800080"/>
              </a:solidFill>
              <a:prstDash val="lgDash"/>
            </a:ln>
          </c:spPr>
          <c:marker>
            <c:symbol val="none"/>
          </c:marker>
          <c:xVal>
            <c:numRef>
              <c:f>'Sample B'!$Q$5:$Q$19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'Sample B'!$V$5:$V$19</c:f>
              <c:numCache>
                <c:formatCode>General</c:formatCode>
                <c:ptCount val="15"/>
                <c:pt idx="0">
                  <c:v>1011.7307149992099</c:v>
                </c:pt>
                <c:pt idx="1">
                  <c:v>1011.7307149992099</c:v>
                </c:pt>
                <c:pt idx="2">
                  <c:v>1011.7307149992099</c:v>
                </c:pt>
                <c:pt idx="3">
                  <c:v>1011.7307149992099</c:v>
                </c:pt>
                <c:pt idx="4">
                  <c:v>1011.7307149992099</c:v>
                </c:pt>
                <c:pt idx="5">
                  <c:v>1011.7307149992099</c:v>
                </c:pt>
                <c:pt idx="6">
                  <c:v>1011.7307149992099</c:v>
                </c:pt>
                <c:pt idx="7">
                  <c:v>1011.7307149992099</c:v>
                </c:pt>
                <c:pt idx="8">
                  <c:v>1011.7307149992099</c:v>
                </c:pt>
                <c:pt idx="9">
                  <c:v>1011.7307149992099</c:v>
                </c:pt>
                <c:pt idx="10">
                  <c:v>1011.7307149992099</c:v>
                </c:pt>
                <c:pt idx="11">
                  <c:v>1011.7307149992099</c:v>
                </c:pt>
                <c:pt idx="12">
                  <c:v>1011.7307149992099</c:v>
                </c:pt>
                <c:pt idx="13">
                  <c:v>1011.7307149992099</c:v>
                </c:pt>
                <c:pt idx="14">
                  <c:v>1011.7307149992099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63A6-4B91-A9D5-EFBC87E83EE8}"/>
            </c:ext>
          </c:extLst>
        </c:ser>
        <c:ser>
          <c:idx val="5"/>
          <c:order val="5"/>
          <c:spPr>
            <a:ln w="12700">
              <a:solidFill>
                <a:srgbClr val="800080"/>
              </a:solidFill>
              <a:prstDash val="lgDash"/>
            </a:ln>
          </c:spPr>
          <c:marker>
            <c:symbol val="none"/>
          </c:marker>
          <c:xVal>
            <c:numRef>
              <c:f>'Sample B'!$Q$5:$Q$19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'Sample B'!$W$5:$W$19</c:f>
              <c:numCache>
                <c:formatCode>General</c:formatCode>
                <c:ptCount val="15"/>
                <c:pt idx="0">
                  <c:v>941.25595166745654</c:v>
                </c:pt>
                <c:pt idx="1">
                  <c:v>941.25595166745654</c:v>
                </c:pt>
                <c:pt idx="2">
                  <c:v>941.25595166745654</c:v>
                </c:pt>
                <c:pt idx="3">
                  <c:v>941.25595166745654</c:v>
                </c:pt>
                <c:pt idx="4">
                  <c:v>941.25595166745654</c:v>
                </c:pt>
                <c:pt idx="5">
                  <c:v>941.25595166745654</c:v>
                </c:pt>
                <c:pt idx="6">
                  <c:v>941.25595166745654</c:v>
                </c:pt>
                <c:pt idx="7">
                  <c:v>941.25595166745654</c:v>
                </c:pt>
                <c:pt idx="8">
                  <c:v>941.25595166745654</c:v>
                </c:pt>
                <c:pt idx="9">
                  <c:v>941.25595166745654</c:v>
                </c:pt>
                <c:pt idx="10">
                  <c:v>941.25595166745654</c:v>
                </c:pt>
                <c:pt idx="11">
                  <c:v>941.25595166745654</c:v>
                </c:pt>
                <c:pt idx="12">
                  <c:v>941.25595166745654</c:v>
                </c:pt>
                <c:pt idx="13">
                  <c:v>941.25595166745654</c:v>
                </c:pt>
                <c:pt idx="14">
                  <c:v>941.25595166745654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63A6-4B91-A9D5-EFBC87E83EE8}"/>
            </c:ext>
          </c:extLst>
        </c:ser>
        <c:ser>
          <c:idx val="6"/>
          <c:order val="6"/>
          <c:spPr>
            <a:ln w="1270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'Sample B'!$Q$5:$Q$19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'Sample B'!$X$5:$X$19</c:f>
              <c:numCache>
                <c:formatCode>General</c:formatCode>
                <c:ptCount val="15"/>
                <c:pt idx="0">
                  <c:v>1031.0070651813733</c:v>
                </c:pt>
                <c:pt idx="1">
                  <c:v>1031.0070651813733</c:v>
                </c:pt>
                <c:pt idx="2">
                  <c:v>1031.0070651813733</c:v>
                </c:pt>
                <c:pt idx="3">
                  <c:v>1031.0070651813733</c:v>
                </c:pt>
                <c:pt idx="4">
                  <c:v>1031.0070651813733</c:v>
                </c:pt>
                <c:pt idx="5">
                  <c:v>1031.0070651813733</c:v>
                </c:pt>
                <c:pt idx="6">
                  <c:v>1031.0070651813733</c:v>
                </c:pt>
                <c:pt idx="7">
                  <c:v>1031.0070651813733</c:v>
                </c:pt>
                <c:pt idx="8">
                  <c:v>1031.0070651813733</c:v>
                </c:pt>
                <c:pt idx="9">
                  <c:v>1031.0070651813733</c:v>
                </c:pt>
                <c:pt idx="10">
                  <c:v>1031.0070651813733</c:v>
                </c:pt>
                <c:pt idx="11">
                  <c:v>1031.0070651813733</c:v>
                </c:pt>
                <c:pt idx="12">
                  <c:v>1031.0070651813733</c:v>
                </c:pt>
                <c:pt idx="13">
                  <c:v>1031.0070651813733</c:v>
                </c:pt>
                <c:pt idx="14">
                  <c:v>1031.0070651813733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6-63A6-4B91-A9D5-EFBC87E83EE8}"/>
            </c:ext>
          </c:extLst>
        </c:ser>
        <c:ser>
          <c:idx val="7"/>
          <c:order val="7"/>
          <c:spPr>
            <a:ln w="1270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'Sample B'!$Q$5:$Q$19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'Sample B'!$Y$5:$Y$19</c:f>
              <c:numCache>
                <c:formatCode>General</c:formatCode>
                <c:ptCount val="15"/>
                <c:pt idx="0">
                  <c:v>921.9796014852933</c:v>
                </c:pt>
                <c:pt idx="1">
                  <c:v>921.9796014852933</c:v>
                </c:pt>
                <c:pt idx="2">
                  <c:v>921.9796014852933</c:v>
                </c:pt>
                <c:pt idx="3">
                  <c:v>921.9796014852933</c:v>
                </c:pt>
                <c:pt idx="4">
                  <c:v>921.9796014852933</c:v>
                </c:pt>
                <c:pt idx="5">
                  <c:v>921.9796014852933</c:v>
                </c:pt>
                <c:pt idx="6">
                  <c:v>921.9796014852933</c:v>
                </c:pt>
                <c:pt idx="7">
                  <c:v>921.9796014852933</c:v>
                </c:pt>
                <c:pt idx="8">
                  <c:v>921.9796014852933</c:v>
                </c:pt>
                <c:pt idx="9">
                  <c:v>921.9796014852933</c:v>
                </c:pt>
                <c:pt idx="10">
                  <c:v>921.9796014852933</c:v>
                </c:pt>
                <c:pt idx="11">
                  <c:v>921.9796014852933</c:v>
                </c:pt>
                <c:pt idx="12">
                  <c:v>921.9796014852933</c:v>
                </c:pt>
                <c:pt idx="13">
                  <c:v>921.9796014852933</c:v>
                </c:pt>
                <c:pt idx="14">
                  <c:v>921.9796014852933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7-63A6-4B91-A9D5-EFBC87E83E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58993488"/>
        <c:axId val="1"/>
      </c:scatterChart>
      <c:valAx>
        <c:axId val="558993488"/>
        <c:scaling>
          <c:orientation val="minMax"/>
          <c:max val="16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Lab</a:t>
                </a:r>
              </a:p>
            </c:rich>
          </c:tx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1"/>
        <c:crosses val="autoZero"/>
        <c:crossBetween val="midCat"/>
        <c:majorUnit val="2"/>
      </c:valAx>
      <c:valAx>
        <c:axId val="1"/>
        <c:scaling>
          <c:orientation val="minMax"/>
          <c:max val="1080"/>
          <c:min val="910"/>
        </c:scaling>
        <c:delete val="0"/>
        <c:axPos val="l"/>
        <c:majorGridlines>
          <c:spPr>
            <a:ln w="3175">
              <a:solidFill>
                <a:srgbClr val="FFFFCC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Assay [g/kg]</a:t>
                </a:r>
              </a:p>
            </c:rich>
          </c:tx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558993488"/>
        <c:crosses val="autoZero"/>
        <c:crossBetween val="midCat"/>
        <c:majorUnit val="20"/>
      </c:valAx>
      <c:spPr>
        <a:solidFill>
          <a:srgbClr val="FFFFCC"/>
        </a:solidFill>
        <a:ln w="12700">
          <a:solidFill>
            <a:srgbClr val="FFFFCC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52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Ametryn Sample C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dash"/>
            <c:size val="10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xVal>
            <c:numRef>
              <c:f>'Sample C'!$Q$5:$Q$19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'Sample C'!$R$5:$R$19</c:f>
              <c:numCache>
                <c:formatCode>General</c:formatCode>
                <c:ptCount val="15"/>
                <c:pt idx="0">
                  <c:v>794.4</c:v>
                </c:pt>
                <c:pt idx="1">
                  <c:v>796.9</c:v>
                </c:pt>
                <c:pt idx="2">
                  <c:v>783.8</c:v>
                </c:pt>
                <c:pt idx="3">
                  <c:v>799.1</c:v>
                </c:pt>
                <c:pt idx="4">
                  <c:v>787.3</c:v>
                </c:pt>
                <c:pt idx="5">
                  <c:v>784.5</c:v>
                </c:pt>
                <c:pt idx="6">
                  <c:v>790.7</c:v>
                </c:pt>
                <c:pt idx="7">
                  <c:v>804.2</c:v>
                </c:pt>
                <c:pt idx="8">
                  <c:v>794.6</c:v>
                </c:pt>
                <c:pt idx="9">
                  <c:v>793.3</c:v>
                </c:pt>
                <c:pt idx="10">
                  <c:v>760</c:v>
                </c:pt>
                <c:pt idx="11">
                  <c:v>791.9</c:v>
                </c:pt>
                <c:pt idx="12">
                  <c:v>726.8</c:v>
                </c:pt>
                <c:pt idx="13">
                  <c:v>796.9</c:v>
                </c:pt>
                <c:pt idx="14">
                  <c:v>800.5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0BB-409A-B337-BB5B14B064FF}"/>
            </c:ext>
          </c:extLst>
        </c:ser>
        <c:ser>
          <c:idx val="1"/>
          <c:order val="1"/>
          <c:spPr>
            <a:ln w="28575">
              <a:noFill/>
            </a:ln>
          </c:spPr>
          <c:marker>
            <c:symbol val="dash"/>
            <c:size val="10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xVal>
            <c:numRef>
              <c:f>'Sample C'!$Q$5:$Q$19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'Sample C'!$S$5:$S$19</c:f>
              <c:numCache>
                <c:formatCode>General</c:formatCode>
                <c:ptCount val="15"/>
                <c:pt idx="0">
                  <c:v>805.3</c:v>
                </c:pt>
                <c:pt idx="1">
                  <c:v>799.3</c:v>
                </c:pt>
                <c:pt idx="2">
                  <c:v>798</c:v>
                </c:pt>
                <c:pt idx="3">
                  <c:v>800.2</c:v>
                </c:pt>
                <c:pt idx="4">
                  <c:v>790</c:v>
                </c:pt>
                <c:pt idx="5">
                  <c:v>801.8</c:v>
                </c:pt>
                <c:pt idx="6">
                  <c:v>802.3</c:v>
                </c:pt>
                <c:pt idx="7">
                  <c:v>804.6</c:v>
                </c:pt>
                <c:pt idx="8">
                  <c:v>801.1</c:v>
                </c:pt>
                <c:pt idx="9">
                  <c:v>798</c:v>
                </c:pt>
                <c:pt idx="10">
                  <c:v>760</c:v>
                </c:pt>
                <c:pt idx="11">
                  <c:v>793.3</c:v>
                </c:pt>
                <c:pt idx="12">
                  <c:v>737.5</c:v>
                </c:pt>
                <c:pt idx="13">
                  <c:v>797.5</c:v>
                </c:pt>
                <c:pt idx="14">
                  <c:v>805.9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0BB-409A-B337-BB5B14B064FF}"/>
            </c:ext>
          </c:extLst>
        </c:ser>
        <c:ser>
          <c:idx val="2"/>
          <c:order val="2"/>
          <c:spPr>
            <a:ln w="28575">
              <a:noFill/>
            </a:ln>
          </c:spPr>
          <c:marker>
            <c:symbol val="dash"/>
            <c:size val="5"/>
            <c:spPr>
              <a:solidFill>
                <a:srgbClr val="0000FF"/>
              </a:solidFill>
              <a:ln>
                <a:solidFill>
                  <a:srgbClr val="0000FF"/>
                </a:solidFill>
                <a:prstDash val="solid"/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'Sample C'!$Z$5:$Z$19</c:f>
                <c:numCache>
                  <c:formatCode>General</c:formatCode>
                  <c:ptCount val="15"/>
                  <c:pt idx="0">
                    <c:v>5.4499999999999886</c:v>
                  </c:pt>
                  <c:pt idx="1">
                    <c:v>1.1999999999999886</c:v>
                  </c:pt>
                  <c:pt idx="2">
                    <c:v>7.1000000000000227</c:v>
                  </c:pt>
                  <c:pt idx="3">
                    <c:v>0.55000000000001137</c:v>
                  </c:pt>
                  <c:pt idx="4">
                    <c:v>1.3500000000000227</c:v>
                  </c:pt>
                  <c:pt idx="5">
                    <c:v>8.6499999999999773</c:v>
                  </c:pt>
                  <c:pt idx="6">
                    <c:v>5.7999999999999545</c:v>
                  </c:pt>
                  <c:pt idx="7">
                    <c:v>0.19999999999998863</c:v>
                  </c:pt>
                  <c:pt idx="8">
                    <c:v>3.25</c:v>
                  </c:pt>
                  <c:pt idx="9">
                    <c:v>2.3500000000000227</c:v>
                  </c:pt>
                  <c:pt idx="10">
                    <c:v>0</c:v>
                  </c:pt>
                  <c:pt idx="11">
                    <c:v>0.69999999999998863</c:v>
                  </c:pt>
                  <c:pt idx="12">
                    <c:v>5.3500000000000227</c:v>
                  </c:pt>
                  <c:pt idx="13">
                    <c:v>0.30000000000001137</c:v>
                  </c:pt>
                  <c:pt idx="14">
                    <c:v>2.6999999999999886</c:v>
                  </c:pt>
                </c:numCache>
              </c:numRef>
            </c:plus>
            <c:minus>
              <c:numRef>
                <c:f>'Sample C'!$Z$5:$Z$19</c:f>
                <c:numCache>
                  <c:formatCode>General</c:formatCode>
                  <c:ptCount val="15"/>
                  <c:pt idx="0">
                    <c:v>5.4499999999999886</c:v>
                  </c:pt>
                  <c:pt idx="1">
                    <c:v>1.1999999999999886</c:v>
                  </c:pt>
                  <c:pt idx="2">
                    <c:v>7.1000000000000227</c:v>
                  </c:pt>
                  <c:pt idx="3">
                    <c:v>0.55000000000001137</c:v>
                  </c:pt>
                  <c:pt idx="4">
                    <c:v>1.3500000000000227</c:v>
                  </c:pt>
                  <c:pt idx="5">
                    <c:v>8.6499999999999773</c:v>
                  </c:pt>
                  <c:pt idx="6">
                    <c:v>5.7999999999999545</c:v>
                  </c:pt>
                  <c:pt idx="7">
                    <c:v>0.19999999999998863</c:v>
                  </c:pt>
                  <c:pt idx="8">
                    <c:v>3.25</c:v>
                  </c:pt>
                  <c:pt idx="9">
                    <c:v>2.3500000000000227</c:v>
                  </c:pt>
                  <c:pt idx="10">
                    <c:v>0</c:v>
                  </c:pt>
                  <c:pt idx="11">
                    <c:v>0.69999999999998863</c:v>
                  </c:pt>
                  <c:pt idx="12">
                    <c:v>5.3500000000000227</c:v>
                  </c:pt>
                  <c:pt idx="13">
                    <c:v>0.30000000000001137</c:v>
                  </c:pt>
                  <c:pt idx="14">
                    <c:v>2.6999999999999886</c:v>
                  </c:pt>
                </c:numCache>
              </c:numRef>
            </c:minus>
            <c:spPr>
              <a:ln w="12700">
                <a:solidFill>
                  <a:srgbClr val="FF0000"/>
                </a:solidFill>
                <a:prstDash val="solid"/>
              </a:ln>
            </c:spPr>
          </c:errBars>
          <c:xVal>
            <c:numRef>
              <c:f>'Sample C'!$Q$5:$Q$19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'Sample C'!$T$5:$T$19</c:f>
              <c:numCache>
                <c:formatCode>0.0</c:formatCode>
                <c:ptCount val="15"/>
                <c:pt idx="0" formatCode="General">
                  <c:v>799.84999999999991</c:v>
                </c:pt>
                <c:pt idx="1">
                  <c:v>798.09999999999991</c:v>
                </c:pt>
                <c:pt idx="2" formatCode="General">
                  <c:v>790.9</c:v>
                </c:pt>
                <c:pt idx="3" formatCode="General">
                  <c:v>799.65000000000009</c:v>
                </c:pt>
                <c:pt idx="4" formatCode="General">
                  <c:v>788.65</c:v>
                </c:pt>
                <c:pt idx="5" formatCode="General">
                  <c:v>793.15</c:v>
                </c:pt>
                <c:pt idx="6" formatCode="General">
                  <c:v>796.5</c:v>
                </c:pt>
                <c:pt idx="7" formatCode="General">
                  <c:v>804.40000000000009</c:v>
                </c:pt>
                <c:pt idx="8" formatCode="General">
                  <c:v>797.85</c:v>
                </c:pt>
                <c:pt idx="9" formatCode="General">
                  <c:v>795.65</c:v>
                </c:pt>
                <c:pt idx="10" formatCode="General">
                  <c:v>760</c:v>
                </c:pt>
                <c:pt idx="11" formatCode="General">
                  <c:v>792.59999999999991</c:v>
                </c:pt>
                <c:pt idx="12" formatCode="General">
                  <c:v>732.15</c:v>
                </c:pt>
                <c:pt idx="13" formatCode="General">
                  <c:v>797.2</c:v>
                </c:pt>
                <c:pt idx="14" formatCode="General">
                  <c:v>803.2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30BB-409A-B337-BB5B14B064FF}"/>
            </c:ext>
          </c:extLst>
        </c:ser>
        <c:ser>
          <c:idx val="3"/>
          <c:order val="3"/>
          <c:spPr>
            <a:ln w="12700">
              <a:solidFill>
                <a:srgbClr val="339966"/>
              </a:solidFill>
              <a:prstDash val="lgDashDotDot"/>
            </a:ln>
          </c:spPr>
          <c:marker>
            <c:symbol val="none"/>
          </c:marker>
          <c:xVal>
            <c:numRef>
              <c:f>'Sample C'!$Q$5:$Q$19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'Sample C'!$U$5:$U$19</c:f>
              <c:numCache>
                <c:formatCode>General</c:formatCode>
                <c:ptCount val="15"/>
                <c:pt idx="0">
                  <c:v>789.99000000000012</c:v>
                </c:pt>
                <c:pt idx="1">
                  <c:v>789.99000000000012</c:v>
                </c:pt>
                <c:pt idx="2">
                  <c:v>789.99000000000012</c:v>
                </c:pt>
                <c:pt idx="3">
                  <c:v>789.99000000000012</c:v>
                </c:pt>
                <c:pt idx="4">
                  <c:v>789.99000000000012</c:v>
                </c:pt>
                <c:pt idx="5">
                  <c:v>789.99000000000012</c:v>
                </c:pt>
                <c:pt idx="6">
                  <c:v>789.99000000000012</c:v>
                </c:pt>
                <c:pt idx="7">
                  <c:v>789.99000000000012</c:v>
                </c:pt>
                <c:pt idx="8">
                  <c:v>789.99000000000012</c:v>
                </c:pt>
                <c:pt idx="9">
                  <c:v>789.99000000000012</c:v>
                </c:pt>
                <c:pt idx="10">
                  <c:v>789.99000000000012</c:v>
                </c:pt>
                <c:pt idx="11">
                  <c:v>789.99000000000012</c:v>
                </c:pt>
                <c:pt idx="12">
                  <c:v>789.99000000000012</c:v>
                </c:pt>
                <c:pt idx="13">
                  <c:v>789.99000000000012</c:v>
                </c:pt>
                <c:pt idx="14">
                  <c:v>789.99000000000012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30BB-409A-B337-BB5B14B064FF}"/>
            </c:ext>
          </c:extLst>
        </c:ser>
        <c:ser>
          <c:idx val="4"/>
          <c:order val="4"/>
          <c:spPr>
            <a:ln w="12700">
              <a:solidFill>
                <a:srgbClr val="800080"/>
              </a:solidFill>
              <a:prstDash val="lgDash"/>
            </a:ln>
          </c:spPr>
          <c:marker>
            <c:symbol val="none"/>
          </c:marker>
          <c:xVal>
            <c:numRef>
              <c:f>'Sample C'!$Q$5:$Q$19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'Sample C'!$V$5:$V$19</c:f>
              <c:numCache>
                <c:formatCode>General</c:formatCode>
                <c:ptCount val="15"/>
                <c:pt idx="0">
                  <c:v>805.9854110085779</c:v>
                </c:pt>
                <c:pt idx="1">
                  <c:v>805.9854110085779</c:v>
                </c:pt>
                <c:pt idx="2">
                  <c:v>805.9854110085779</c:v>
                </c:pt>
                <c:pt idx="3">
                  <c:v>805.9854110085779</c:v>
                </c:pt>
                <c:pt idx="4">
                  <c:v>805.9854110085779</c:v>
                </c:pt>
                <c:pt idx="5">
                  <c:v>805.9854110085779</c:v>
                </c:pt>
                <c:pt idx="6">
                  <c:v>805.9854110085779</c:v>
                </c:pt>
                <c:pt idx="7">
                  <c:v>805.9854110085779</c:v>
                </c:pt>
                <c:pt idx="8">
                  <c:v>805.9854110085779</c:v>
                </c:pt>
                <c:pt idx="9">
                  <c:v>805.9854110085779</c:v>
                </c:pt>
                <c:pt idx="10">
                  <c:v>805.9854110085779</c:v>
                </c:pt>
                <c:pt idx="11">
                  <c:v>805.9854110085779</c:v>
                </c:pt>
                <c:pt idx="12">
                  <c:v>805.9854110085779</c:v>
                </c:pt>
                <c:pt idx="13">
                  <c:v>805.9854110085779</c:v>
                </c:pt>
                <c:pt idx="14">
                  <c:v>805.9854110085779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30BB-409A-B337-BB5B14B064FF}"/>
            </c:ext>
          </c:extLst>
        </c:ser>
        <c:ser>
          <c:idx val="5"/>
          <c:order val="5"/>
          <c:spPr>
            <a:ln w="12700">
              <a:solidFill>
                <a:srgbClr val="800080"/>
              </a:solidFill>
              <a:prstDash val="lgDash"/>
            </a:ln>
          </c:spPr>
          <c:marker>
            <c:symbol val="none"/>
          </c:marker>
          <c:xVal>
            <c:numRef>
              <c:f>'Sample C'!$Q$5:$Q$19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'Sample C'!$W$5:$W$19</c:f>
              <c:numCache>
                <c:formatCode>General</c:formatCode>
                <c:ptCount val="15"/>
                <c:pt idx="0">
                  <c:v>773.99458899142235</c:v>
                </c:pt>
                <c:pt idx="1">
                  <c:v>773.99458899142235</c:v>
                </c:pt>
                <c:pt idx="2">
                  <c:v>773.99458899142235</c:v>
                </c:pt>
                <c:pt idx="3">
                  <c:v>773.99458899142235</c:v>
                </c:pt>
                <c:pt idx="4">
                  <c:v>773.99458899142235</c:v>
                </c:pt>
                <c:pt idx="5">
                  <c:v>773.99458899142235</c:v>
                </c:pt>
                <c:pt idx="6">
                  <c:v>773.99458899142235</c:v>
                </c:pt>
                <c:pt idx="7">
                  <c:v>773.99458899142235</c:v>
                </c:pt>
                <c:pt idx="8">
                  <c:v>773.99458899142235</c:v>
                </c:pt>
                <c:pt idx="9">
                  <c:v>773.99458899142235</c:v>
                </c:pt>
                <c:pt idx="10">
                  <c:v>773.99458899142235</c:v>
                </c:pt>
                <c:pt idx="11">
                  <c:v>773.99458899142235</c:v>
                </c:pt>
                <c:pt idx="12">
                  <c:v>773.99458899142235</c:v>
                </c:pt>
                <c:pt idx="13">
                  <c:v>773.99458899142235</c:v>
                </c:pt>
                <c:pt idx="14">
                  <c:v>773.99458899142235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30BB-409A-B337-BB5B14B064FF}"/>
            </c:ext>
          </c:extLst>
        </c:ser>
        <c:ser>
          <c:idx val="6"/>
          <c:order val="6"/>
          <c:spPr>
            <a:ln w="1270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'Sample C'!$Q$5:$Q$19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'Sample C'!$X$5:$X$19</c:f>
              <c:numCache>
                <c:formatCode>General</c:formatCode>
                <c:ptCount val="15"/>
                <c:pt idx="0">
                  <c:v>844.56879759271624</c:v>
                </c:pt>
                <c:pt idx="1">
                  <c:v>844.56879759271624</c:v>
                </c:pt>
                <c:pt idx="2">
                  <c:v>844.56879759271624</c:v>
                </c:pt>
                <c:pt idx="3">
                  <c:v>844.56879759271624</c:v>
                </c:pt>
                <c:pt idx="4">
                  <c:v>844.56879759271624</c:v>
                </c:pt>
                <c:pt idx="5">
                  <c:v>844.56879759271624</c:v>
                </c:pt>
                <c:pt idx="6">
                  <c:v>844.56879759271624</c:v>
                </c:pt>
                <c:pt idx="7">
                  <c:v>844.56879759271624</c:v>
                </c:pt>
                <c:pt idx="8">
                  <c:v>844.56879759271624</c:v>
                </c:pt>
                <c:pt idx="9">
                  <c:v>844.56879759271624</c:v>
                </c:pt>
                <c:pt idx="10">
                  <c:v>844.56879759271624</c:v>
                </c:pt>
                <c:pt idx="11">
                  <c:v>844.56879759271624</c:v>
                </c:pt>
                <c:pt idx="12">
                  <c:v>844.56879759271624</c:v>
                </c:pt>
                <c:pt idx="13">
                  <c:v>844.56879759271624</c:v>
                </c:pt>
                <c:pt idx="14">
                  <c:v>844.56879759271624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6-30BB-409A-B337-BB5B14B064FF}"/>
            </c:ext>
          </c:extLst>
        </c:ser>
        <c:ser>
          <c:idx val="7"/>
          <c:order val="7"/>
          <c:spPr>
            <a:ln w="1270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'Sample C'!$Q$5:$Q$19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'Sample C'!$Y$5:$Y$19</c:f>
              <c:numCache>
                <c:formatCode>General</c:formatCode>
                <c:ptCount val="15"/>
                <c:pt idx="0">
                  <c:v>735.41120240728401</c:v>
                </c:pt>
                <c:pt idx="1">
                  <c:v>735.41120240728401</c:v>
                </c:pt>
                <c:pt idx="2">
                  <c:v>735.41120240728401</c:v>
                </c:pt>
                <c:pt idx="3">
                  <c:v>735.41120240728401</c:v>
                </c:pt>
                <c:pt idx="4">
                  <c:v>735.41120240728401</c:v>
                </c:pt>
                <c:pt idx="5">
                  <c:v>735.41120240728401</c:v>
                </c:pt>
                <c:pt idx="6">
                  <c:v>735.41120240728401</c:v>
                </c:pt>
                <c:pt idx="7">
                  <c:v>735.41120240728401</c:v>
                </c:pt>
                <c:pt idx="8">
                  <c:v>735.41120240728401</c:v>
                </c:pt>
                <c:pt idx="9">
                  <c:v>735.41120240728401</c:v>
                </c:pt>
                <c:pt idx="10">
                  <c:v>735.41120240728401</c:v>
                </c:pt>
                <c:pt idx="11">
                  <c:v>735.41120240728401</c:v>
                </c:pt>
                <c:pt idx="12">
                  <c:v>735.41120240728401</c:v>
                </c:pt>
                <c:pt idx="13">
                  <c:v>735.41120240728401</c:v>
                </c:pt>
                <c:pt idx="14">
                  <c:v>735.41120240728401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7-30BB-409A-B337-BB5B14B064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58990864"/>
        <c:axId val="1"/>
      </c:scatterChart>
      <c:valAx>
        <c:axId val="558990864"/>
        <c:scaling>
          <c:orientation val="minMax"/>
          <c:max val="16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Lab</a:t>
                </a:r>
              </a:p>
            </c:rich>
          </c:tx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1"/>
        <c:crosses val="autoZero"/>
        <c:crossBetween val="midCat"/>
        <c:majorUnit val="2"/>
      </c:valAx>
      <c:valAx>
        <c:axId val="1"/>
        <c:scaling>
          <c:orientation val="minMax"/>
          <c:max val="860"/>
          <c:min val="720"/>
        </c:scaling>
        <c:delete val="0"/>
        <c:axPos val="l"/>
        <c:majorGridlines>
          <c:spPr>
            <a:ln w="3175">
              <a:solidFill>
                <a:srgbClr val="FFFFCC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Assay [g/kg]</a:t>
                </a:r>
              </a:p>
            </c:rich>
          </c:tx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>
                <a:alpha val="96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558990864"/>
        <c:crosses val="autoZero"/>
        <c:crossBetween val="midCat"/>
        <c:majorUnit val="20"/>
      </c:valAx>
      <c:spPr>
        <a:solidFill>
          <a:srgbClr val="FFFFCC"/>
        </a:solidFill>
        <a:ln w="12700">
          <a:solidFill>
            <a:srgbClr val="FFFFCC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52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de-CH"/>
              <a:t>Ametryn Sample</a:t>
            </a:r>
            <a:r>
              <a:rPr lang="de-CH" baseline="0"/>
              <a:t> D</a:t>
            </a:r>
            <a:endParaRPr lang="de-CH"/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dash"/>
            <c:size val="10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xVal>
            <c:numRef>
              <c:f>'Sample D'!$Q$5:$Q$19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'Sample D'!$R$5:$R$19</c:f>
              <c:numCache>
                <c:formatCode>General</c:formatCode>
                <c:ptCount val="15"/>
                <c:pt idx="0">
                  <c:v>443.6</c:v>
                </c:pt>
                <c:pt idx="1">
                  <c:v>445.9</c:v>
                </c:pt>
                <c:pt idx="2">
                  <c:v>422</c:v>
                </c:pt>
                <c:pt idx="3">
                  <c:v>445.7</c:v>
                </c:pt>
                <c:pt idx="4">
                  <c:v>449</c:v>
                </c:pt>
                <c:pt idx="5">
                  <c:v>440.1</c:v>
                </c:pt>
                <c:pt idx="6">
                  <c:v>453.6</c:v>
                </c:pt>
                <c:pt idx="7">
                  <c:v>450.3</c:v>
                </c:pt>
                <c:pt idx="8">
                  <c:v>447.2</c:v>
                </c:pt>
                <c:pt idx="9">
                  <c:v>447.7</c:v>
                </c:pt>
                <c:pt idx="10">
                  <c:v>428.6</c:v>
                </c:pt>
                <c:pt idx="11">
                  <c:v>450.8</c:v>
                </c:pt>
                <c:pt idx="12">
                  <c:v>393.7</c:v>
                </c:pt>
                <c:pt idx="13">
                  <c:v>446.3</c:v>
                </c:pt>
                <c:pt idx="14">
                  <c:v>446.9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BD46-4965-9AF3-ACF580580B24}"/>
            </c:ext>
          </c:extLst>
        </c:ser>
        <c:ser>
          <c:idx val="1"/>
          <c:order val="1"/>
          <c:spPr>
            <a:ln w="28575">
              <a:noFill/>
            </a:ln>
          </c:spPr>
          <c:marker>
            <c:symbol val="dash"/>
            <c:size val="10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xVal>
            <c:numRef>
              <c:f>'Sample D'!$Q$5:$Q$19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'Sample D'!$S$5:$S$19</c:f>
              <c:numCache>
                <c:formatCode>General</c:formatCode>
                <c:ptCount val="15"/>
                <c:pt idx="0">
                  <c:v>447.5</c:v>
                </c:pt>
                <c:pt idx="1">
                  <c:v>446.2</c:v>
                </c:pt>
                <c:pt idx="2">
                  <c:v>443.5</c:v>
                </c:pt>
                <c:pt idx="3">
                  <c:v>446.1</c:v>
                </c:pt>
                <c:pt idx="4">
                  <c:v>451.5</c:v>
                </c:pt>
                <c:pt idx="5">
                  <c:v>449.2</c:v>
                </c:pt>
                <c:pt idx="6">
                  <c:v>459.5</c:v>
                </c:pt>
                <c:pt idx="7">
                  <c:v>450.9</c:v>
                </c:pt>
                <c:pt idx="8">
                  <c:v>449.1</c:v>
                </c:pt>
                <c:pt idx="9">
                  <c:v>450.5</c:v>
                </c:pt>
                <c:pt idx="10">
                  <c:v>429</c:v>
                </c:pt>
                <c:pt idx="11">
                  <c:v>453.5</c:v>
                </c:pt>
                <c:pt idx="12">
                  <c:v>404.3</c:v>
                </c:pt>
                <c:pt idx="13">
                  <c:v>446.3</c:v>
                </c:pt>
                <c:pt idx="14">
                  <c:v>452.1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BD46-4965-9AF3-ACF580580B24}"/>
            </c:ext>
          </c:extLst>
        </c:ser>
        <c:ser>
          <c:idx val="2"/>
          <c:order val="2"/>
          <c:spPr>
            <a:ln w="28575">
              <a:noFill/>
            </a:ln>
          </c:spPr>
          <c:marker>
            <c:symbol val="dash"/>
            <c:size val="5"/>
            <c:spPr>
              <a:solidFill>
                <a:srgbClr val="0000FF"/>
              </a:solidFill>
              <a:ln>
                <a:solidFill>
                  <a:srgbClr val="0000FF"/>
                </a:solidFill>
                <a:prstDash val="solid"/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'Sample D'!$Z$5:$Z$19</c:f>
                <c:numCache>
                  <c:formatCode>General</c:formatCode>
                  <c:ptCount val="15"/>
                  <c:pt idx="0">
                    <c:v>1.9499999999999886</c:v>
                  </c:pt>
                  <c:pt idx="1">
                    <c:v>0.15000000000000568</c:v>
                  </c:pt>
                  <c:pt idx="2">
                    <c:v>10.75</c:v>
                  </c:pt>
                  <c:pt idx="3">
                    <c:v>0.20000000000001705</c:v>
                  </c:pt>
                  <c:pt idx="4">
                    <c:v>1.25</c:v>
                  </c:pt>
                  <c:pt idx="5">
                    <c:v>4.5499999999999829</c:v>
                  </c:pt>
                  <c:pt idx="6">
                    <c:v>2.9499999999999886</c:v>
                  </c:pt>
                  <c:pt idx="7">
                    <c:v>0.29999999999998295</c:v>
                  </c:pt>
                  <c:pt idx="8">
                    <c:v>0.95000000000001705</c:v>
                  </c:pt>
                  <c:pt idx="9">
                    <c:v>1.4000000000000057</c:v>
                  </c:pt>
                  <c:pt idx="10">
                    <c:v>0.19999999999998863</c:v>
                  </c:pt>
                  <c:pt idx="11">
                    <c:v>1.3499999999999943</c:v>
                  </c:pt>
                  <c:pt idx="12">
                    <c:v>5.3000000000000114</c:v>
                  </c:pt>
                  <c:pt idx="13">
                    <c:v>0</c:v>
                  </c:pt>
                  <c:pt idx="14">
                    <c:v>2.6000000000000227</c:v>
                  </c:pt>
                </c:numCache>
              </c:numRef>
            </c:plus>
            <c:minus>
              <c:numRef>
                <c:f>'Sample D'!$Z$5:$Z$19</c:f>
                <c:numCache>
                  <c:formatCode>General</c:formatCode>
                  <c:ptCount val="15"/>
                  <c:pt idx="0">
                    <c:v>1.9499999999999886</c:v>
                  </c:pt>
                  <c:pt idx="1">
                    <c:v>0.15000000000000568</c:v>
                  </c:pt>
                  <c:pt idx="2">
                    <c:v>10.75</c:v>
                  </c:pt>
                  <c:pt idx="3">
                    <c:v>0.20000000000001705</c:v>
                  </c:pt>
                  <c:pt idx="4">
                    <c:v>1.25</c:v>
                  </c:pt>
                  <c:pt idx="5">
                    <c:v>4.5499999999999829</c:v>
                  </c:pt>
                  <c:pt idx="6">
                    <c:v>2.9499999999999886</c:v>
                  </c:pt>
                  <c:pt idx="7">
                    <c:v>0.29999999999998295</c:v>
                  </c:pt>
                  <c:pt idx="8">
                    <c:v>0.95000000000001705</c:v>
                  </c:pt>
                  <c:pt idx="9">
                    <c:v>1.4000000000000057</c:v>
                  </c:pt>
                  <c:pt idx="10">
                    <c:v>0.19999999999998863</c:v>
                  </c:pt>
                  <c:pt idx="11">
                    <c:v>1.3499999999999943</c:v>
                  </c:pt>
                  <c:pt idx="12">
                    <c:v>5.3000000000000114</c:v>
                  </c:pt>
                  <c:pt idx="13">
                    <c:v>0</c:v>
                  </c:pt>
                  <c:pt idx="14">
                    <c:v>2.6000000000000227</c:v>
                  </c:pt>
                </c:numCache>
              </c:numRef>
            </c:minus>
            <c:spPr>
              <a:ln w="12700">
                <a:solidFill>
                  <a:srgbClr val="FF0000"/>
                </a:solidFill>
                <a:prstDash val="solid"/>
              </a:ln>
            </c:spPr>
          </c:errBars>
          <c:xVal>
            <c:numRef>
              <c:f>'Sample D'!$Q$5:$Q$19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'Sample D'!$T$5:$T$19</c:f>
              <c:numCache>
                <c:formatCode>0.0</c:formatCode>
                <c:ptCount val="15"/>
                <c:pt idx="0" formatCode="General">
                  <c:v>445.55</c:v>
                </c:pt>
                <c:pt idx="1">
                  <c:v>446.04999999999995</c:v>
                </c:pt>
                <c:pt idx="2" formatCode="General">
                  <c:v>432.75</c:v>
                </c:pt>
                <c:pt idx="3" formatCode="General">
                  <c:v>445.9</c:v>
                </c:pt>
                <c:pt idx="4" formatCode="General">
                  <c:v>450.25</c:v>
                </c:pt>
                <c:pt idx="5" formatCode="General">
                  <c:v>444.65</c:v>
                </c:pt>
                <c:pt idx="6" formatCode="General">
                  <c:v>456.55</c:v>
                </c:pt>
                <c:pt idx="7" formatCode="General">
                  <c:v>450.6</c:v>
                </c:pt>
                <c:pt idx="8" formatCode="General">
                  <c:v>448.15</c:v>
                </c:pt>
                <c:pt idx="9" formatCode="General">
                  <c:v>449.1</c:v>
                </c:pt>
                <c:pt idx="10" formatCode="General">
                  <c:v>428.8</c:v>
                </c:pt>
                <c:pt idx="11" formatCode="General">
                  <c:v>452.15</c:v>
                </c:pt>
                <c:pt idx="12" formatCode="General">
                  <c:v>399</c:v>
                </c:pt>
                <c:pt idx="13" formatCode="General">
                  <c:v>446.3</c:v>
                </c:pt>
                <c:pt idx="14" formatCode="General">
                  <c:v>449.5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BD46-4965-9AF3-ACF580580B24}"/>
            </c:ext>
          </c:extLst>
        </c:ser>
        <c:ser>
          <c:idx val="3"/>
          <c:order val="3"/>
          <c:spPr>
            <a:ln w="12700">
              <a:solidFill>
                <a:srgbClr val="339966"/>
              </a:solidFill>
              <a:prstDash val="lgDashDotDot"/>
            </a:ln>
          </c:spPr>
          <c:marker>
            <c:symbol val="none"/>
          </c:marker>
          <c:xVal>
            <c:numRef>
              <c:f>'Sample D'!$Q$5:$Q$19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'Sample D'!$U$5:$U$19</c:f>
              <c:numCache>
                <c:formatCode>General</c:formatCode>
                <c:ptCount val="15"/>
                <c:pt idx="0">
                  <c:v>443.02000000000004</c:v>
                </c:pt>
                <c:pt idx="1">
                  <c:v>443.02000000000004</c:v>
                </c:pt>
                <c:pt idx="2">
                  <c:v>443.02000000000004</c:v>
                </c:pt>
                <c:pt idx="3">
                  <c:v>443.02000000000004</c:v>
                </c:pt>
                <c:pt idx="4">
                  <c:v>443.02000000000004</c:v>
                </c:pt>
                <c:pt idx="5">
                  <c:v>443.02000000000004</c:v>
                </c:pt>
                <c:pt idx="6">
                  <c:v>443.02000000000004</c:v>
                </c:pt>
                <c:pt idx="7">
                  <c:v>443.02000000000004</c:v>
                </c:pt>
                <c:pt idx="8">
                  <c:v>443.02000000000004</c:v>
                </c:pt>
                <c:pt idx="9">
                  <c:v>443.02000000000004</c:v>
                </c:pt>
                <c:pt idx="10">
                  <c:v>443.02000000000004</c:v>
                </c:pt>
                <c:pt idx="11">
                  <c:v>443.02000000000004</c:v>
                </c:pt>
                <c:pt idx="12">
                  <c:v>443.02000000000004</c:v>
                </c:pt>
                <c:pt idx="13">
                  <c:v>443.02000000000004</c:v>
                </c:pt>
                <c:pt idx="14">
                  <c:v>443.02000000000004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BD46-4965-9AF3-ACF580580B24}"/>
            </c:ext>
          </c:extLst>
        </c:ser>
        <c:ser>
          <c:idx val="4"/>
          <c:order val="4"/>
          <c:spPr>
            <a:ln w="12700">
              <a:solidFill>
                <a:srgbClr val="800080"/>
              </a:solidFill>
              <a:prstDash val="lgDash"/>
            </a:ln>
          </c:spPr>
          <c:marker>
            <c:symbol val="none"/>
          </c:marker>
          <c:xVal>
            <c:numRef>
              <c:f>'Sample D'!$Q$5:$Q$19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'Sample D'!$V$5:$V$19</c:f>
              <c:numCache>
                <c:formatCode>General</c:formatCode>
                <c:ptCount val="15"/>
                <c:pt idx="0">
                  <c:v>457.11524931788489</c:v>
                </c:pt>
                <c:pt idx="1">
                  <c:v>457.11524931788489</c:v>
                </c:pt>
                <c:pt idx="2">
                  <c:v>457.11524931788489</c:v>
                </c:pt>
                <c:pt idx="3">
                  <c:v>457.11524931788489</c:v>
                </c:pt>
                <c:pt idx="4">
                  <c:v>457.11524931788489</c:v>
                </c:pt>
                <c:pt idx="5">
                  <c:v>457.11524931788489</c:v>
                </c:pt>
                <c:pt idx="6">
                  <c:v>457.11524931788489</c:v>
                </c:pt>
                <c:pt idx="7">
                  <c:v>457.11524931788489</c:v>
                </c:pt>
                <c:pt idx="8">
                  <c:v>457.11524931788489</c:v>
                </c:pt>
                <c:pt idx="9">
                  <c:v>457.11524931788489</c:v>
                </c:pt>
                <c:pt idx="10">
                  <c:v>457.11524931788489</c:v>
                </c:pt>
                <c:pt idx="11">
                  <c:v>457.11524931788489</c:v>
                </c:pt>
                <c:pt idx="12">
                  <c:v>457.11524931788489</c:v>
                </c:pt>
                <c:pt idx="13">
                  <c:v>457.11524931788489</c:v>
                </c:pt>
                <c:pt idx="14">
                  <c:v>457.11524931788489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BD46-4965-9AF3-ACF580580B24}"/>
            </c:ext>
          </c:extLst>
        </c:ser>
        <c:ser>
          <c:idx val="5"/>
          <c:order val="5"/>
          <c:spPr>
            <a:ln w="12700">
              <a:solidFill>
                <a:srgbClr val="800080"/>
              </a:solidFill>
              <a:prstDash val="lgDash"/>
            </a:ln>
          </c:spPr>
          <c:marker>
            <c:symbol val="none"/>
          </c:marker>
          <c:xVal>
            <c:numRef>
              <c:f>'Sample D'!$Q$5:$Q$19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'Sample D'!$W$5:$W$19</c:f>
              <c:numCache>
                <c:formatCode>General</c:formatCode>
                <c:ptCount val="15"/>
                <c:pt idx="0">
                  <c:v>428.92475068211519</c:v>
                </c:pt>
                <c:pt idx="1">
                  <c:v>428.92475068211519</c:v>
                </c:pt>
                <c:pt idx="2">
                  <c:v>428.92475068211519</c:v>
                </c:pt>
                <c:pt idx="3">
                  <c:v>428.92475068211519</c:v>
                </c:pt>
                <c:pt idx="4">
                  <c:v>428.92475068211519</c:v>
                </c:pt>
                <c:pt idx="5">
                  <c:v>428.92475068211519</c:v>
                </c:pt>
                <c:pt idx="6">
                  <c:v>428.92475068211519</c:v>
                </c:pt>
                <c:pt idx="7">
                  <c:v>428.92475068211519</c:v>
                </c:pt>
                <c:pt idx="8">
                  <c:v>428.92475068211519</c:v>
                </c:pt>
                <c:pt idx="9">
                  <c:v>428.92475068211519</c:v>
                </c:pt>
                <c:pt idx="10">
                  <c:v>428.92475068211519</c:v>
                </c:pt>
                <c:pt idx="11">
                  <c:v>428.92475068211519</c:v>
                </c:pt>
                <c:pt idx="12">
                  <c:v>428.92475068211519</c:v>
                </c:pt>
                <c:pt idx="13">
                  <c:v>428.92475068211519</c:v>
                </c:pt>
                <c:pt idx="14">
                  <c:v>428.92475068211519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BD46-4965-9AF3-ACF580580B24}"/>
            </c:ext>
          </c:extLst>
        </c:ser>
        <c:ser>
          <c:idx val="6"/>
          <c:order val="6"/>
          <c:spPr>
            <a:ln w="1270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'Sample D'!$Q$5:$Q$19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'Sample D'!$X$5:$X$19</c:f>
              <c:numCache>
                <c:formatCode>General</c:formatCode>
                <c:ptCount val="15"/>
                <c:pt idx="0">
                  <c:v>483.60650350383327</c:v>
                </c:pt>
                <c:pt idx="1">
                  <c:v>483.60650350383327</c:v>
                </c:pt>
                <c:pt idx="2">
                  <c:v>483.60650350383327</c:v>
                </c:pt>
                <c:pt idx="3">
                  <c:v>483.60650350383327</c:v>
                </c:pt>
                <c:pt idx="4">
                  <c:v>483.60650350383327</c:v>
                </c:pt>
                <c:pt idx="5">
                  <c:v>483.60650350383327</c:v>
                </c:pt>
                <c:pt idx="6">
                  <c:v>483.60650350383327</c:v>
                </c:pt>
                <c:pt idx="7">
                  <c:v>483.60650350383327</c:v>
                </c:pt>
                <c:pt idx="8">
                  <c:v>483.60650350383327</c:v>
                </c:pt>
                <c:pt idx="9">
                  <c:v>483.60650350383327</c:v>
                </c:pt>
                <c:pt idx="10">
                  <c:v>483.60650350383327</c:v>
                </c:pt>
                <c:pt idx="11">
                  <c:v>483.60650350383327</c:v>
                </c:pt>
                <c:pt idx="12">
                  <c:v>483.60650350383327</c:v>
                </c:pt>
                <c:pt idx="13">
                  <c:v>483.60650350383327</c:v>
                </c:pt>
                <c:pt idx="14">
                  <c:v>483.60650350383327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6-BD46-4965-9AF3-ACF580580B24}"/>
            </c:ext>
          </c:extLst>
        </c:ser>
        <c:ser>
          <c:idx val="7"/>
          <c:order val="7"/>
          <c:spPr>
            <a:ln w="1270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'Sample D'!$Q$5:$Q$19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'Sample D'!$Y$5:$Y$19</c:f>
              <c:numCache>
                <c:formatCode>General</c:formatCode>
                <c:ptCount val="15"/>
                <c:pt idx="0">
                  <c:v>402.43349649616681</c:v>
                </c:pt>
                <c:pt idx="1">
                  <c:v>402.43349649616681</c:v>
                </c:pt>
                <c:pt idx="2">
                  <c:v>402.43349649616681</c:v>
                </c:pt>
                <c:pt idx="3">
                  <c:v>402.43349649616681</c:v>
                </c:pt>
                <c:pt idx="4">
                  <c:v>402.43349649616681</c:v>
                </c:pt>
                <c:pt idx="5">
                  <c:v>402.43349649616681</c:v>
                </c:pt>
                <c:pt idx="6">
                  <c:v>402.43349649616681</c:v>
                </c:pt>
                <c:pt idx="7">
                  <c:v>402.43349649616681</c:v>
                </c:pt>
                <c:pt idx="8">
                  <c:v>402.43349649616681</c:v>
                </c:pt>
                <c:pt idx="9">
                  <c:v>402.43349649616681</c:v>
                </c:pt>
                <c:pt idx="10">
                  <c:v>402.43349649616681</c:v>
                </c:pt>
                <c:pt idx="11">
                  <c:v>402.43349649616681</c:v>
                </c:pt>
                <c:pt idx="12">
                  <c:v>402.43349649616681</c:v>
                </c:pt>
                <c:pt idx="13">
                  <c:v>402.43349649616681</c:v>
                </c:pt>
                <c:pt idx="14">
                  <c:v>402.43349649616681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7-BD46-4965-9AF3-ACF580580B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1140800"/>
        <c:axId val="1"/>
      </c:scatterChart>
      <c:valAx>
        <c:axId val="561140800"/>
        <c:scaling>
          <c:orientation val="minMax"/>
          <c:max val="16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Lab</a:t>
                </a:r>
              </a:p>
            </c:rich>
          </c:tx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1"/>
        <c:crosses val="autoZero"/>
        <c:crossBetween val="midCat"/>
        <c:majorUnit val="2"/>
      </c:valAx>
      <c:valAx>
        <c:axId val="1"/>
        <c:scaling>
          <c:orientation val="minMax"/>
          <c:max val="490"/>
          <c:min val="390"/>
        </c:scaling>
        <c:delete val="0"/>
        <c:axPos val="l"/>
        <c:majorGridlines>
          <c:spPr>
            <a:ln w="3175">
              <a:solidFill>
                <a:srgbClr val="FFFFCC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Assay [g/kg]</a:t>
                </a:r>
              </a:p>
            </c:rich>
          </c:tx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561140800"/>
        <c:crosses val="autoZero"/>
        <c:crossBetween val="midCat"/>
        <c:majorUnit val="20"/>
      </c:valAx>
      <c:spPr>
        <a:solidFill>
          <a:srgbClr val="FFFFCC"/>
        </a:solidFill>
        <a:ln w="12700">
          <a:solidFill>
            <a:srgbClr val="FFFFCC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52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Ametryn Sample E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081176669441229"/>
          <c:y val="0.12479365957354505"/>
          <c:w val="0.8433944693729809"/>
          <c:h val="0.69628614346760376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dash"/>
            <c:size val="10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xVal>
            <c:numRef>
              <c:f>'Sample E'!$Q$5:$Q$19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'Sample E'!$R$5:$R$19</c:f>
              <c:numCache>
                <c:formatCode>General</c:formatCode>
                <c:ptCount val="15"/>
                <c:pt idx="0">
                  <c:v>432.4</c:v>
                </c:pt>
                <c:pt idx="1">
                  <c:v>435.7</c:v>
                </c:pt>
                <c:pt idx="2">
                  <c:v>416.7</c:v>
                </c:pt>
                <c:pt idx="3">
                  <c:v>432.8</c:v>
                </c:pt>
                <c:pt idx="4">
                  <c:v>445.5</c:v>
                </c:pt>
                <c:pt idx="5">
                  <c:v>423.9</c:v>
                </c:pt>
                <c:pt idx="6">
                  <c:v>442.4</c:v>
                </c:pt>
                <c:pt idx="7">
                  <c:v>434.4</c:v>
                </c:pt>
                <c:pt idx="8">
                  <c:v>431.6</c:v>
                </c:pt>
                <c:pt idx="9">
                  <c:v>435.7</c:v>
                </c:pt>
                <c:pt idx="10">
                  <c:v>416.6</c:v>
                </c:pt>
                <c:pt idx="11">
                  <c:v>440.7</c:v>
                </c:pt>
                <c:pt idx="12">
                  <c:v>392.4</c:v>
                </c:pt>
                <c:pt idx="13">
                  <c:v>435</c:v>
                </c:pt>
                <c:pt idx="14">
                  <c:v>438.8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E79-4651-84E6-37DBC7A435E3}"/>
            </c:ext>
          </c:extLst>
        </c:ser>
        <c:ser>
          <c:idx val="1"/>
          <c:order val="1"/>
          <c:spPr>
            <a:ln w="28575">
              <a:noFill/>
            </a:ln>
          </c:spPr>
          <c:marker>
            <c:symbol val="dash"/>
            <c:size val="10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xVal>
            <c:numRef>
              <c:f>'Sample E'!$Q$5:$Q$19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'Sample E'!$S$5:$S$19</c:f>
              <c:numCache>
                <c:formatCode>General</c:formatCode>
                <c:ptCount val="15"/>
                <c:pt idx="0">
                  <c:v>438.8</c:v>
                </c:pt>
                <c:pt idx="1">
                  <c:v>439.8</c:v>
                </c:pt>
                <c:pt idx="2">
                  <c:v>436.3</c:v>
                </c:pt>
                <c:pt idx="3">
                  <c:v>436</c:v>
                </c:pt>
                <c:pt idx="4">
                  <c:v>448.4</c:v>
                </c:pt>
                <c:pt idx="5">
                  <c:v>436.7</c:v>
                </c:pt>
                <c:pt idx="6">
                  <c:v>443.1</c:v>
                </c:pt>
                <c:pt idx="7">
                  <c:v>437.9</c:v>
                </c:pt>
                <c:pt idx="8">
                  <c:v>437.4</c:v>
                </c:pt>
                <c:pt idx="9">
                  <c:v>438.5</c:v>
                </c:pt>
                <c:pt idx="10">
                  <c:v>416.7</c:v>
                </c:pt>
                <c:pt idx="11">
                  <c:v>441.3</c:v>
                </c:pt>
                <c:pt idx="12">
                  <c:v>397.1</c:v>
                </c:pt>
                <c:pt idx="13">
                  <c:v>435.6</c:v>
                </c:pt>
                <c:pt idx="14">
                  <c:v>444.7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8E79-4651-84E6-37DBC7A435E3}"/>
            </c:ext>
          </c:extLst>
        </c:ser>
        <c:ser>
          <c:idx val="2"/>
          <c:order val="2"/>
          <c:spPr>
            <a:ln w="28575">
              <a:noFill/>
            </a:ln>
          </c:spPr>
          <c:marker>
            <c:symbol val="dash"/>
            <c:size val="5"/>
            <c:spPr>
              <a:solidFill>
                <a:srgbClr val="0000FF"/>
              </a:solidFill>
              <a:ln>
                <a:solidFill>
                  <a:srgbClr val="0000FF"/>
                </a:solidFill>
                <a:prstDash val="solid"/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'Sample E'!$Z$5:$Z$19</c:f>
                <c:numCache>
                  <c:formatCode>General</c:formatCode>
                  <c:ptCount val="15"/>
                  <c:pt idx="0">
                    <c:v>3.2000000000000171</c:v>
                  </c:pt>
                  <c:pt idx="1">
                    <c:v>2.0500000000000114</c:v>
                  </c:pt>
                  <c:pt idx="2">
                    <c:v>9.8000000000000114</c:v>
                  </c:pt>
                  <c:pt idx="3">
                    <c:v>1.5999999999999943</c:v>
                  </c:pt>
                  <c:pt idx="4">
                    <c:v>1.4499999999999886</c:v>
                  </c:pt>
                  <c:pt idx="5">
                    <c:v>6.4000000000000057</c:v>
                  </c:pt>
                  <c:pt idx="6">
                    <c:v>0.35000000000002274</c:v>
                  </c:pt>
                  <c:pt idx="7">
                    <c:v>1.75</c:v>
                  </c:pt>
                  <c:pt idx="8">
                    <c:v>2.8999999999999773</c:v>
                  </c:pt>
                  <c:pt idx="9">
                    <c:v>1.4000000000000057</c:v>
                  </c:pt>
                  <c:pt idx="10">
                    <c:v>4.9999999999982947E-2</c:v>
                  </c:pt>
                  <c:pt idx="11">
                    <c:v>0.30000000000001137</c:v>
                  </c:pt>
                  <c:pt idx="12">
                    <c:v>2.3500000000000227</c:v>
                  </c:pt>
                  <c:pt idx="13">
                    <c:v>0.30000000000001137</c:v>
                  </c:pt>
                  <c:pt idx="14">
                    <c:v>2.9499999999999886</c:v>
                  </c:pt>
                </c:numCache>
              </c:numRef>
            </c:plus>
            <c:minus>
              <c:numRef>
                <c:f>'Sample E'!$Z$5:$Z$19</c:f>
                <c:numCache>
                  <c:formatCode>General</c:formatCode>
                  <c:ptCount val="15"/>
                  <c:pt idx="0">
                    <c:v>3.2000000000000171</c:v>
                  </c:pt>
                  <c:pt idx="1">
                    <c:v>2.0500000000000114</c:v>
                  </c:pt>
                  <c:pt idx="2">
                    <c:v>9.8000000000000114</c:v>
                  </c:pt>
                  <c:pt idx="3">
                    <c:v>1.5999999999999943</c:v>
                  </c:pt>
                  <c:pt idx="4">
                    <c:v>1.4499999999999886</c:v>
                  </c:pt>
                  <c:pt idx="5">
                    <c:v>6.4000000000000057</c:v>
                  </c:pt>
                  <c:pt idx="6">
                    <c:v>0.35000000000002274</c:v>
                  </c:pt>
                  <c:pt idx="7">
                    <c:v>1.75</c:v>
                  </c:pt>
                  <c:pt idx="8">
                    <c:v>2.8999999999999773</c:v>
                  </c:pt>
                  <c:pt idx="9">
                    <c:v>1.4000000000000057</c:v>
                  </c:pt>
                  <c:pt idx="10">
                    <c:v>4.9999999999982947E-2</c:v>
                  </c:pt>
                  <c:pt idx="11">
                    <c:v>0.30000000000001137</c:v>
                  </c:pt>
                  <c:pt idx="12">
                    <c:v>2.3500000000000227</c:v>
                  </c:pt>
                  <c:pt idx="13">
                    <c:v>0.30000000000001137</c:v>
                  </c:pt>
                  <c:pt idx="14">
                    <c:v>2.9499999999999886</c:v>
                  </c:pt>
                </c:numCache>
              </c:numRef>
            </c:minus>
            <c:spPr>
              <a:ln w="12700">
                <a:solidFill>
                  <a:srgbClr val="FF0000"/>
                </a:solidFill>
                <a:prstDash val="solid"/>
              </a:ln>
            </c:spPr>
          </c:errBars>
          <c:xVal>
            <c:numRef>
              <c:f>'Sample E'!$Q$5:$Q$19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'Sample E'!$T$5:$T$19</c:f>
              <c:numCache>
                <c:formatCode>0.0</c:formatCode>
                <c:ptCount val="15"/>
                <c:pt idx="0" formatCode="General">
                  <c:v>435.6</c:v>
                </c:pt>
                <c:pt idx="1">
                  <c:v>437.75</c:v>
                </c:pt>
                <c:pt idx="2" formatCode="General">
                  <c:v>426.5</c:v>
                </c:pt>
                <c:pt idx="3" formatCode="General">
                  <c:v>434.4</c:v>
                </c:pt>
                <c:pt idx="4" formatCode="General">
                  <c:v>446.95</c:v>
                </c:pt>
                <c:pt idx="5" formatCode="General">
                  <c:v>430.29999999999995</c:v>
                </c:pt>
                <c:pt idx="6" formatCode="General">
                  <c:v>442.75</c:v>
                </c:pt>
                <c:pt idx="7" formatCode="General">
                  <c:v>436.15</c:v>
                </c:pt>
                <c:pt idx="8" formatCode="General">
                  <c:v>434.5</c:v>
                </c:pt>
                <c:pt idx="9" formatCode="General">
                  <c:v>437.1</c:v>
                </c:pt>
                <c:pt idx="10" formatCode="General">
                  <c:v>416.65</c:v>
                </c:pt>
                <c:pt idx="11" formatCode="General">
                  <c:v>441</c:v>
                </c:pt>
                <c:pt idx="12" formatCode="General">
                  <c:v>394.75</c:v>
                </c:pt>
                <c:pt idx="13" formatCode="General">
                  <c:v>435.3</c:v>
                </c:pt>
                <c:pt idx="14" formatCode="General">
                  <c:v>441.75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8E79-4651-84E6-37DBC7A435E3}"/>
            </c:ext>
          </c:extLst>
        </c:ser>
        <c:ser>
          <c:idx val="3"/>
          <c:order val="3"/>
          <c:spPr>
            <a:ln w="12700">
              <a:solidFill>
                <a:srgbClr val="339966"/>
              </a:solidFill>
              <a:prstDash val="lgDashDotDot"/>
            </a:ln>
          </c:spPr>
          <c:marker>
            <c:symbol val="none"/>
          </c:marker>
          <c:xVal>
            <c:numRef>
              <c:f>'Sample E'!$Q$5:$Q$19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'Sample E'!$U$5:$U$19</c:f>
              <c:numCache>
                <c:formatCode>General</c:formatCode>
                <c:ptCount val="15"/>
                <c:pt idx="0">
                  <c:v>432.76333333333332</c:v>
                </c:pt>
                <c:pt idx="1">
                  <c:v>432.76333333333332</c:v>
                </c:pt>
                <c:pt idx="2">
                  <c:v>432.76333333333332</c:v>
                </c:pt>
                <c:pt idx="3">
                  <c:v>432.76333333333332</c:v>
                </c:pt>
                <c:pt idx="4">
                  <c:v>432.76333333333332</c:v>
                </c:pt>
                <c:pt idx="5">
                  <c:v>432.76333333333332</c:v>
                </c:pt>
                <c:pt idx="6">
                  <c:v>432.76333333333332</c:v>
                </c:pt>
                <c:pt idx="7">
                  <c:v>432.76333333333332</c:v>
                </c:pt>
                <c:pt idx="8">
                  <c:v>432.76333333333332</c:v>
                </c:pt>
                <c:pt idx="9">
                  <c:v>432.76333333333332</c:v>
                </c:pt>
                <c:pt idx="10">
                  <c:v>432.76333333333332</c:v>
                </c:pt>
                <c:pt idx="11">
                  <c:v>432.76333333333332</c:v>
                </c:pt>
                <c:pt idx="12">
                  <c:v>432.76333333333332</c:v>
                </c:pt>
                <c:pt idx="13">
                  <c:v>432.76333333333332</c:v>
                </c:pt>
                <c:pt idx="14">
                  <c:v>432.76333333333332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8E79-4651-84E6-37DBC7A435E3}"/>
            </c:ext>
          </c:extLst>
        </c:ser>
        <c:ser>
          <c:idx val="4"/>
          <c:order val="4"/>
          <c:spPr>
            <a:ln w="12700">
              <a:solidFill>
                <a:srgbClr val="800080"/>
              </a:solidFill>
              <a:prstDash val="lgDash"/>
            </a:ln>
          </c:spPr>
          <c:marker>
            <c:symbol val="none"/>
          </c:marker>
          <c:xVal>
            <c:numRef>
              <c:f>'Sample E'!$Q$5:$Q$19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'Sample E'!$V$5:$V$19</c:f>
              <c:numCache>
                <c:formatCode>General</c:formatCode>
                <c:ptCount val="15"/>
                <c:pt idx="0">
                  <c:v>446.63459475157981</c:v>
                </c:pt>
                <c:pt idx="1">
                  <c:v>446.63459475157981</c:v>
                </c:pt>
                <c:pt idx="2">
                  <c:v>446.63459475157981</c:v>
                </c:pt>
                <c:pt idx="3">
                  <c:v>446.63459475157981</c:v>
                </c:pt>
                <c:pt idx="4">
                  <c:v>446.63459475157981</c:v>
                </c:pt>
                <c:pt idx="5">
                  <c:v>446.63459475157981</c:v>
                </c:pt>
                <c:pt idx="6">
                  <c:v>446.63459475157981</c:v>
                </c:pt>
                <c:pt idx="7">
                  <c:v>446.63459475157981</c:v>
                </c:pt>
                <c:pt idx="8">
                  <c:v>446.63459475157981</c:v>
                </c:pt>
                <c:pt idx="9">
                  <c:v>446.63459475157981</c:v>
                </c:pt>
                <c:pt idx="10">
                  <c:v>446.63459475157981</c:v>
                </c:pt>
                <c:pt idx="11">
                  <c:v>446.63459475157981</c:v>
                </c:pt>
                <c:pt idx="12">
                  <c:v>446.63459475157981</c:v>
                </c:pt>
                <c:pt idx="13">
                  <c:v>446.63459475157981</c:v>
                </c:pt>
                <c:pt idx="14">
                  <c:v>446.63459475157981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8E79-4651-84E6-37DBC7A435E3}"/>
            </c:ext>
          </c:extLst>
        </c:ser>
        <c:ser>
          <c:idx val="5"/>
          <c:order val="5"/>
          <c:spPr>
            <a:ln w="12700">
              <a:solidFill>
                <a:srgbClr val="800080"/>
              </a:solidFill>
              <a:prstDash val="lgDash"/>
            </a:ln>
          </c:spPr>
          <c:marker>
            <c:symbol val="none"/>
          </c:marker>
          <c:xVal>
            <c:numRef>
              <c:f>'Sample E'!$Q$5:$Q$19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'Sample E'!$W$5:$W$19</c:f>
              <c:numCache>
                <c:formatCode>General</c:formatCode>
                <c:ptCount val="15"/>
                <c:pt idx="0">
                  <c:v>418.89207191508683</c:v>
                </c:pt>
                <c:pt idx="1">
                  <c:v>418.89207191508683</c:v>
                </c:pt>
                <c:pt idx="2">
                  <c:v>418.89207191508683</c:v>
                </c:pt>
                <c:pt idx="3">
                  <c:v>418.89207191508683</c:v>
                </c:pt>
                <c:pt idx="4">
                  <c:v>418.89207191508683</c:v>
                </c:pt>
                <c:pt idx="5">
                  <c:v>418.89207191508683</c:v>
                </c:pt>
                <c:pt idx="6">
                  <c:v>418.89207191508683</c:v>
                </c:pt>
                <c:pt idx="7">
                  <c:v>418.89207191508683</c:v>
                </c:pt>
                <c:pt idx="8">
                  <c:v>418.89207191508683</c:v>
                </c:pt>
                <c:pt idx="9">
                  <c:v>418.89207191508683</c:v>
                </c:pt>
                <c:pt idx="10">
                  <c:v>418.89207191508683</c:v>
                </c:pt>
                <c:pt idx="11">
                  <c:v>418.89207191508683</c:v>
                </c:pt>
                <c:pt idx="12">
                  <c:v>418.89207191508683</c:v>
                </c:pt>
                <c:pt idx="13">
                  <c:v>418.89207191508683</c:v>
                </c:pt>
                <c:pt idx="14">
                  <c:v>418.89207191508683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8E79-4651-84E6-37DBC7A435E3}"/>
            </c:ext>
          </c:extLst>
        </c:ser>
        <c:ser>
          <c:idx val="6"/>
          <c:order val="6"/>
          <c:spPr>
            <a:ln w="1270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'Sample E'!$Q$5:$Q$19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'Sample E'!$X$5:$X$19</c:f>
              <c:numCache>
                <c:formatCode>General</c:formatCode>
                <c:ptCount val="15"/>
                <c:pt idx="0">
                  <c:v>469.77862278692714</c:v>
                </c:pt>
                <c:pt idx="1">
                  <c:v>469.77862278692714</c:v>
                </c:pt>
                <c:pt idx="2">
                  <c:v>469.77862278692714</c:v>
                </c:pt>
                <c:pt idx="3">
                  <c:v>469.77862278692714</c:v>
                </c:pt>
                <c:pt idx="4">
                  <c:v>469.77862278692714</c:v>
                </c:pt>
                <c:pt idx="5">
                  <c:v>469.77862278692714</c:v>
                </c:pt>
                <c:pt idx="6">
                  <c:v>469.77862278692714</c:v>
                </c:pt>
                <c:pt idx="7">
                  <c:v>469.77862278692714</c:v>
                </c:pt>
                <c:pt idx="8">
                  <c:v>469.77862278692714</c:v>
                </c:pt>
                <c:pt idx="9">
                  <c:v>469.77862278692714</c:v>
                </c:pt>
                <c:pt idx="10">
                  <c:v>469.77862278692714</c:v>
                </c:pt>
                <c:pt idx="11">
                  <c:v>469.77862278692714</c:v>
                </c:pt>
                <c:pt idx="12">
                  <c:v>469.77862278692714</c:v>
                </c:pt>
                <c:pt idx="13">
                  <c:v>469.77862278692714</c:v>
                </c:pt>
                <c:pt idx="14">
                  <c:v>469.77862278692714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6-8E79-4651-84E6-37DBC7A435E3}"/>
            </c:ext>
          </c:extLst>
        </c:ser>
        <c:ser>
          <c:idx val="7"/>
          <c:order val="7"/>
          <c:spPr>
            <a:ln w="1270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'Sample E'!$Q$5:$Q$19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'Sample E'!$Y$5:$Y$19</c:f>
              <c:numCache>
                <c:formatCode>General</c:formatCode>
                <c:ptCount val="15"/>
                <c:pt idx="0">
                  <c:v>395.7480438797395</c:v>
                </c:pt>
                <c:pt idx="1">
                  <c:v>395.7480438797395</c:v>
                </c:pt>
                <c:pt idx="2">
                  <c:v>395.7480438797395</c:v>
                </c:pt>
                <c:pt idx="3">
                  <c:v>395.7480438797395</c:v>
                </c:pt>
                <c:pt idx="4">
                  <c:v>395.7480438797395</c:v>
                </c:pt>
                <c:pt idx="5">
                  <c:v>395.7480438797395</c:v>
                </c:pt>
                <c:pt idx="6">
                  <c:v>395.7480438797395</c:v>
                </c:pt>
                <c:pt idx="7">
                  <c:v>395.7480438797395</c:v>
                </c:pt>
                <c:pt idx="8">
                  <c:v>395.7480438797395</c:v>
                </c:pt>
                <c:pt idx="9">
                  <c:v>395.7480438797395</c:v>
                </c:pt>
                <c:pt idx="10">
                  <c:v>395.7480438797395</c:v>
                </c:pt>
                <c:pt idx="11">
                  <c:v>395.7480438797395</c:v>
                </c:pt>
                <c:pt idx="12">
                  <c:v>395.7480438797395</c:v>
                </c:pt>
                <c:pt idx="13">
                  <c:v>395.7480438797395</c:v>
                </c:pt>
                <c:pt idx="14">
                  <c:v>395.7480438797395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7-8E79-4651-84E6-37DBC7A435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1136864"/>
        <c:axId val="1"/>
      </c:scatterChart>
      <c:valAx>
        <c:axId val="561136864"/>
        <c:scaling>
          <c:orientation val="minMax"/>
          <c:max val="16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Lab</a:t>
                </a:r>
              </a:p>
            </c:rich>
          </c:tx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1"/>
        <c:crosses val="autoZero"/>
        <c:crossBetween val="midCat"/>
        <c:majorUnit val="2"/>
      </c:valAx>
      <c:valAx>
        <c:axId val="1"/>
        <c:scaling>
          <c:orientation val="minMax"/>
          <c:max val="480"/>
          <c:min val="390"/>
        </c:scaling>
        <c:delete val="0"/>
        <c:axPos val="l"/>
        <c:majorGridlines>
          <c:spPr>
            <a:ln w="3175">
              <a:solidFill>
                <a:srgbClr val="FFFFCC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Assay [g/kg]</a:t>
                </a:r>
              </a:p>
            </c:rich>
          </c:tx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561136864"/>
        <c:crosses val="autoZero"/>
        <c:crossBetween val="midCat"/>
        <c:majorUnit val="10"/>
      </c:valAx>
      <c:spPr>
        <a:solidFill>
          <a:srgbClr val="FFFFCC"/>
        </a:solidFill>
        <a:ln w="12700">
          <a:solidFill>
            <a:srgbClr val="FFFFCC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471C876-ADF2-4B31-9CAE-12DB2BE4EAF2}" type="datetimeFigureOut">
              <a:rPr lang="en-GB"/>
              <a:pPr>
                <a:defRPr/>
              </a:pPr>
              <a:t>03/06/2021</a:t>
            </a:fld>
            <a:endParaRPr lang="en-GB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2320FC0F-087A-4963-9193-AC24FC2582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43868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spcAft>
                <a:spcPts val="600"/>
              </a:spcAft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spcAft>
                <a:spcPts val="600"/>
              </a:spcAft>
              <a:defRPr sz="1200"/>
            </a:lvl1pPr>
          </a:lstStyle>
          <a:p>
            <a:pPr>
              <a:defRPr/>
            </a:pPr>
            <a:fld id="{51060EFF-BB36-43A4-AE52-F58336A3863B}" type="datetimeFigureOut">
              <a:rPr lang="de-DE"/>
              <a:pPr>
                <a:defRPr/>
              </a:pPr>
              <a:t>03.06.2021</a:t>
            </a:fld>
            <a:endParaRPr lang="de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0937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CH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de-CH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spcAft>
                <a:spcPts val="600"/>
              </a:spcAft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spcAft>
                <a:spcPts val="600"/>
              </a:spcAft>
              <a:defRPr sz="1200"/>
            </a:lvl1pPr>
          </a:lstStyle>
          <a:p>
            <a:pPr>
              <a:defRPr/>
            </a:pPr>
            <a:fld id="{05F513AC-00C2-44F4-BB74-21A07DB70361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004008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77328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0497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31984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27575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dirty="0" err="1"/>
              <a:t>Mandels</a:t>
            </a:r>
            <a:r>
              <a:rPr lang="en-GB" baseline="0" dirty="0"/>
              <a:t> test – inter-laboratory consistency: h </a:t>
            </a:r>
            <a:r>
              <a:rPr lang="en-GB" baseline="0" dirty="0">
                <a:sym typeface="Wingdings" panose="05000000000000000000" pitchFamily="2" charset="2"/>
              </a:rPr>
              <a:t> inter laboratory accuracy, k  within lab precision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33934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dirty="0"/>
              <a:t>Straggler</a:t>
            </a:r>
            <a:r>
              <a:rPr lang="en-GB" baseline="0" dirty="0"/>
              <a:t> </a:t>
            </a:r>
            <a:r>
              <a:rPr lang="en-GB" baseline="0" dirty="0">
                <a:sym typeface="Wingdings" panose="05000000000000000000" pitchFamily="2" charset="2"/>
              </a:rPr>
              <a:t></a:t>
            </a:r>
            <a:r>
              <a:rPr lang="en-GB" dirty="0"/>
              <a:t> 5% level, assumes Gaussian</a:t>
            </a:r>
          </a:p>
          <a:p>
            <a:r>
              <a:rPr lang="en-GB" dirty="0"/>
              <a:t>Outlier</a:t>
            </a:r>
            <a:r>
              <a:rPr lang="en-GB" baseline="0" dirty="0"/>
              <a:t> </a:t>
            </a:r>
            <a:r>
              <a:rPr lang="en-GB" baseline="0" dirty="0">
                <a:sym typeface="Wingdings" panose="05000000000000000000" pitchFamily="2" charset="2"/>
              </a:rPr>
              <a:t></a:t>
            </a:r>
            <a:r>
              <a:rPr lang="en-GB" dirty="0"/>
              <a:t> 1% level</a:t>
            </a:r>
          </a:p>
          <a:p>
            <a:r>
              <a:rPr lang="en-GB" dirty="0"/>
              <a:t>R</a:t>
            </a:r>
            <a:r>
              <a:rPr lang="en-GB" baseline="0" dirty="0"/>
              <a:t> – reproducibility limit</a:t>
            </a:r>
            <a:endParaRPr lang="en-GB" dirty="0"/>
          </a:p>
          <a:p>
            <a:r>
              <a:rPr lang="en-GB" baseline="0" dirty="0"/>
              <a:t>r – </a:t>
            </a:r>
            <a:r>
              <a:rPr lang="en-GB" dirty="0"/>
              <a:t>repeatability limit</a:t>
            </a:r>
          </a:p>
          <a:p>
            <a:r>
              <a:rPr lang="en-GB" dirty="0"/>
              <a:t>Error bars represent the two determinations on consecutive days</a:t>
            </a:r>
          </a:p>
        </p:txBody>
      </p:sp>
    </p:spTree>
    <p:extLst>
      <p:ext uri="{BB962C8B-B14F-4D97-AF65-F5344CB8AC3E}">
        <p14:creationId xmlns:p14="http://schemas.microsoft.com/office/powerpoint/2010/main" val="13594363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3795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2538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67763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2095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Key comparison is </a:t>
            </a:r>
            <a:r>
              <a:rPr lang="de-CH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RSDR </a:t>
            </a:r>
            <a:r>
              <a:rPr lang="de-CH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 relative reproducibility SD </a:t>
            </a:r>
            <a:r>
              <a:rPr lang="de-CH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 RSDR(Hor) </a:t>
            </a:r>
            <a:r>
              <a:rPr lang="de-CH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 relative reproducibility SD Horwitz calulation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F513AC-00C2-44F4-BB74-21A07DB70361}" type="slidenum">
              <a:rPr lang="de-CH" smtClean="0"/>
              <a:pPr>
                <a:defRPr/>
              </a:pPr>
              <a:t>20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5477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3971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000556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1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4299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3368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80657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29855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1090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54734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04732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6986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469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owerpoint_land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88" y="0"/>
            <a:ext cx="915035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5927725"/>
            <a:ext cx="7199313" cy="360363"/>
          </a:xfrm>
        </p:spPr>
        <p:txBody>
          <a:bodyPr wrap="none"/>
          <a:lstStyle>
            <a:lvl1pPr marL="0" indent="0">
              <a:buFont typeface="Arial" charset="0"/>
              <a:buNone/>
              <a:defRPr sz="1200">
                <a:solidFill>
                  <a:schemeClr val="tx2"/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7388" y="4035425"/>
            <a:ext cx="7197725" cy="422275"/>
          </a:xfrm>
        </p:spPr>
        <p:txBody>
          <a:bodyPr anchor="t"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8300" y="88900"/>
            <a:ext cx="2114550" cy="5853113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de-CH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3063" y="88900"/>
            <a:ext cx="6192837" cy="585311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CH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063" y="88900"/>
            <a:ext cx="8453437" cy="812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3063" y="1211263"/>
            <a:ext cx="4152900" cy="47307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CH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8363" y="1211263"/>
            <a:ext cx="4154487" cy="22891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CH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78363" y="3652838"/>
            <a:ext cx="4154487" cy="22891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CH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itelbild ne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Logo neu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40475" y="2949575"/>
            <a:ext cx="1363663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5927725"/>
            <a:ext cx="7199313" cy="360363"/>
          </a:xfrm>
        </p:spPr>
        <p:txBody>
          <a:bodyPr wrap="none">
            <a:normAutofit/>
          </a:bodyPr>
          <a:lstStyle>
            <a:lvl1pPr marL="0" indent="0">
              <a:buFont typeface="Arial" charset="0"/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  <a:endParaRPr lang="de-DE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7388" y="4035425"/>
            <a:ext cx="7197725" cy="422275"/>
          </a:xfrm>
        </p:spPr>
        <p:txBody>
          <a:bodyPr anchor="t"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de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CH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Internal use only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2200" b="1" cap="none" baseline="0"/>
            </a:lvl1pPr>
          </a:lstStyle>
          <a:p>
            <a:r>
              <a:rPr lang="en-US" dirty="0"/>
              <a:t>Click to edit Master title style</a:t>
            </a:r>
            <a:endParaRPr lang="de-CH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internal use only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de-CH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3063" y="1211263"/>
            <a:ext cx="4152900" cy="47307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CH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8363" y="1211263"/>
            <a:ext cx="4154487" cy="47307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CH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de-CH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CH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CH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de-CH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de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CH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dirty="0"/>
              <a:t>Click to edit Master title style</a:t>
            </a:r>
            <a:endParaRPr lang="de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C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dirty="0"/>
              <a:t>Click to edit Master title style</a:t>
            </a:r>
            <a:endParaRPr lang="de-CH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de-CH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de-CH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CH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8300" y="88900"/>
            <a:ext cx="2114550" cy="58531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3063" y="88900"/>
            <a:ext cx="6192837" cy="58531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063" y="88900"/>
            <a:ext cx="8453437" cy="812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3063" y="1211263"/>
            <a:ext cx="4152900" cy="47307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CH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8363" y="1211263"/>
            <a:ext cx="4154487" cy="22891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CH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78363" y="3652838"/>
            <a:ext cx="4154487" cy="22891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CH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2200" b="1" cap="none" baseline="0"/>
            </a:lvl1pPr>
          </a:lstStyle>
          <a:p>
            <a:r>
              <a:rPr lang="en-US" dirty="0"/>
              <a:t>Click to edit Master title style</a:t>
            </a:r>
            <a:endParaRPr lang="de-CH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de-CH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3063" y="1211263"/>
            <a:ext cx="4152900" cy="47307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CH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8363" y="1211263"/>
            <a:ext cx="4154487" cy="47307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CH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de-CH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lvl1pPr marL="0" indent="0">
              <a:buNone/>
              <a:defRPr lang="en-US" sz="2000" b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CH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dirty="0"/>
              <a:t>Click to edit Master title style</a:t>
            </a:r>
            <a:endParaRPr lang="de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C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dirty="0"/>
              <a:t>Click to edit Master title style</a:t>
            </a:r>
            <a:endParaRPr lang="de-CH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7" descr="ppt_land_print_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173788"/>
            <a:ext cx="91440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73063" y="88900"/>
            <a:ext cx="8453437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3063" y="1211263"/>
            <a:ext cx="8459787" cy="473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2163" y="6483350"/>
            <a:ext cx="5753100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eaLnBrk="0" hangingPunct="0">
              <a:spcAft>
                <a:spcPts val="600"/>
              </a:spcAft>
              <a:tabLst>
                <a:tab pos="441325" algn="l"/>
              </a:tabLst>
              <a:defRPr sz="1200"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293688" y="6483350"/>
            <a:ext cx="557212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spcAft>
                <a:spcPts val="600"/>
              </a:spcAft>
              <a:tabLst>
                <a:tab pos="441325" algn="l"/>
              </a:tabLst>
              <a:defRPr/>
            </a:pPr>
            <a:fld id="{505C3D3F-349F-490A-84C2-6DE45E3542CF}" type="slidenum">
              <a:rPr lang="en-US" sz="1200"/>
              <a:pPr eaLnBrk="0" hangingPunct="0">
                <a:spcAft>
                  <a:spcPts val="600"/>
                </a:spcAft>
                <a:tabLst>
                  <a:tab pos="441325" algn="l"/>
                </a:tabLst>
                <a:defRPr/>
              </a:pPr>
              <a:t>‹#›</a:t>
            </a:fld>
            <a:r>
              <a:rPr lang="en-US" sz="1200" dirty="0"/>
              <a:t>	</a:t>
            </a:r>
          </a:p>
        </p:txBody>
      </p:sp>
      <p:pic>
        <p:nvPicPr>
          <p:cNvPr id="6151" name="Picture 8" descr="new logo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489825" y="6403975"/>
            <a:ext cx="117475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429" r:id="rId1"/>
    <p:sldLayoutId id="2147485407" r:id="rId2"/>
    <p:sldLayoutId id="2147485408" r:id="rId3"/>
    <p:sldLayoutId id="2147485409" r:id="rId4"/>
    <p:sldLayoutId id="2147485410" r:id="rId5"/>
    <p:sldLayoutId id="2147485411" r:id="rId6"/>
    <p:sldLayoutId id="2147485412" r:id="rId7"/>
    <p:sldLayoutId id="2147485413" r:id="rId8"/>
    <p:sldLayoutId id="2147485414" r:id="rId9"/>
    <p:sldLayoutId id="2147485415" r:id="rId10"/>
    <p:sldLayoutId id="2147485416" r:id="rId11"/>
    <p:sldLayoutId id="2147485417" r:id="rId12"/>
  </p:sldLayoutIdLst>
  <p:transition>
    <p:wipe dir="r"/>
  </p:transition>
  <p:hf sldNum="0" hdr="0" dt="0"/>
  <p:txStyles>
    <p:titleStyle>
      <a:lvl1pPr algn="l" defTabSz="957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57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2pPr>
      <a:lvl3pPr algn="l" defTabSz="957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3pPr>
      <a:lvl4pPr algn="l" defTabSz="957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4pPr>
      <a:lvl5pPr algn="l" defTabSz="957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5pPr>
      <a:lvl6pPr marL="457200" algn="l" defTabSz="957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6pPr>
      <a:lvl7pPr marL="914400" algn="l" defTabSz="957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7pPr>
      <a:lvl8pPr marL="1371600" algn="l" defTabSz="957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8pPr>
      <a:lvl9pPr marL="1828800" algn="l" defTabSz="957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9pPr>
    </p:titleStyle>
    <p:bodyStyle>
      <a:lvl1pPr marL="285750" indent="-285750" algn="l" defTabSz="957263" rtl="0" eaLnBrk="0" fontAlgn="base" hangingPunct="0">
        <a:spcBef>
          <a:spcPct val="0"/>
        </a:spcBef>
        <a:spcAft>
          <a:spcPct val="25000"/>
        </a:spcAft>
        <a:buClr>
          <a:schemeClr val="tx2"/>
        </a:buClr>
        <a:buFont typeface="Arial" charset="0"/>
        <a:buChar char="●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76275" indent="-276225" algn="l" defTabSz="957263" rtl="0" eaLnBrk="0" fontAlgn="base" hangingPunct="0">
        <a:spcBef>
          <a:spcPct val="0"/>
        </a:spcBef>
        <a:spcAft>
          <a:spcPct val="25000"/>
        </a:spcAft>
        <a:buClr>
          <a:schemeClr val="tx2"/>
        </a:buClr>
        <a:buFont typeface="Arial" charset="0"/>
        <a:buChar char="-"/>
        <a:defRPr sz="2000">
          <a:solidFill>
            <a:schemeClr val="tx1"/>
          </a:solidFill>
          <a:latin typeface="+mn-lt"/>
        </a:defRPr>
      </a:lvl2pPr>
      <a:lvl3pPr marL="1144588" indent="-287338" algn="l" defTabSz="957263" rtl="0" eaLnBrk="0" fontAlgn="base" hangingPunct="0">
        <a:spcBef>
          <a:spcPct val="0"/>
        </a:spcBef>
        <a:spcAft>
          <a:spcPct val="25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3pPr>
      <a:lvl4pPr marL="1619250" indent="-295275" algn="l" defTabSz="957263" rtl="0" eaLnBrk="0" fontAlgn="base" hangingPunct="0">
        <a:spcBef>
          <a:spcPct val="0"/>
        </a:spcBef>
        <a:spcAft>
          <a:spcPct val="25000"/>
        </a:spcAft>
        <a:buClr>
          <a:schemeClr val="tx2"/>
        </a:buClr>
        <a:buFont typeface="Arial" charset="0"/>
        <a:buChar char="-"/>
        <a:defRPr sz="2000">
          <a:solidFill>
            <a:schemeClr val="tx1"/>
          </a:solidFill>
          <a:latin typeface="+mn-lt"/>
        </a:defRPr>
      </a:lvl4pPr>
      <a:lvl5pPr marL="2093913" indent="-295275" algn="l" defTabSz="957263" rtl="0" eaLnBrk="0" fontAlgn="base" hangingPunct="0">
        <a:spcBef>
          <a:spcPct val="0"/>
        </a:spcBef>
        <a:spcAft>
          <a:spcPct val="25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51113" indent="-295275" algn="l" defTabSz="957263" rtl="0" eaLnBrk="0" fontAlgn="base" hangingPunct="0">
        <a:spcBef>
          <a:spcPct val="0"/>
        </a:spcBef>
        <a:spcAft>
          <a:spcPct val="25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3008313" indent="-295275" algn="l" defTabSz="957263" rtl="0" eaLnBrk="0" fontAlgn="base" hangingPunct="0">
        <a:spcBef>
          <a:spcPct val="0"/>
        </a:spcBef>
        <a:spcAft>
          <a:spcPct val="25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65513" indent="-295275" algn="l" defTabSz="957263" rtl="0" eaLnBrk="0" fontAlgn="base" hangingPunct="0">
        <a:spcBef>
          <a:spcPct val="0"/>
        </a:spcBef>
        <a:spcAft>
          <a:spcPct val="25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922713" indent="-295275" algn="l" defTabSz="957263" rtl="0" eaLnBrk="0" fontAlgn="base" hangingPunct="0">
        <a:spcBef>
          <a:spcPct val="0"/>
        </a:spcBef>
        <a:spcAft>
          <a:spcPct val="25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6" descr="Folienbild neu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167438"/>
            <a:ext cx="914400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3063" y="88900"/>
            <a:ext cx="8453437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3063" y="1211263"/>
            <a:ext cx="8459787" cy="473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2163" y="6483350"/>
            <a:ext cx="5753100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eaLnBrk="0" hangingPunct="0">
              <a:spcAft>
                <a:spcPts val="600"/>
              </a:spcAft>
              <a:tabLst>
                <a:tab pos="441325" algn="l"/>
              </a:tabLst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293688" y="6483350"/>
            <a:ext cx="557212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spcAft>
                <a:spcPts val="600"/>
              </a:spcAft>
              <a:tabLst>
                <a:tab pos="441325" algn="l"/>
              </a:tabLst>
              <a:defRPr/>
            </a:pPr>
            <a:fld id="{62866A15-D5BA-4470-A290-2A59CFF7D943}" type="slidenum">
              <a:rPr lang="en-US" sz="1200">
                <a:solidFill>
                  <a:srgbClr val="FFFFFF"/>
                </a:solidFill>
              </a:rPr>
              <a:pPr eaLnBrk="0" hangingPunct="0">
                <a:spcAft>
                  <a:spcPts val="600"/>
                </a:spcAft>
                <a:tabLst>
                  <a:tab pos="441325" algn="l"/>
                </a:tabLst>
                <a:defRPr/>
              </a:pPr>
              <a:t>‹#›</a:t>
            </a:fld>
            <a:r>
              <a:rPr lang="en-US" sz="1200" dirty="0">
                <a:solidFill>
                  <a:srgbClr val="FFFFFF"/>
                </a:solidFill>
              </a:rPr>
              <a:t>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31" r:id="rId1"/>
    <p:sldLayoutId id="2147485418" r:id="rId2"/>
    <p:sldLayoutId id="2147485419" r:id="rId3"/>
    <p:sldLayoutId id="2147485420" r:id="rId4"/>
    <p:sldLayoutId id="2147485421" r:id="rId5"/>
    <p:sldLayoutId id="2147485422" r:id="rId6"/>
    <p:sldLayoutId id="2147485423" r:id="rId7"/>
    <p:sldLayoutId id="2147485424" r:id="rId8"/>
    <p:sldLayoutId id="2147485425" r:id="rId9"/>
    <p:sldLayoutId id="2147485426" r:id="rId10"/>
    <p:sldLayoutId id="2147485427" r:id="rId11"/>
    <p:sldLayoutId id="2147485428" r:id="rId12"/>
  </p:sldLayoutIdLst>
  <p:transition>
    <p:wipe dir="r"/>
  </p:transition>
  <p:hf sldNum="0" hdr="0" dt="0"/>
  <p:txStyles>
    <p:titleStyle>
      <a:lvl1pPr algn="l" defTabSz="957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57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2pPr>
      <a:lvl3pPr algn="l" defTabSz="957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3pPr>
      <a:lvl4pPr algn="l" defTabSz="957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4pPr>
      <a:lvl5pPr algn="l" defTabSz="9572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5pPr>
      <a:lvl6pPr marL="457200" algn="l" defTabSz="9572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6pPr>
      <a:lvl7pPr marL="914400" algn="l" defTabSz="9572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7pPr>
      <a:lvl8pPr marL="1371600" algn="l" defTabSz="9572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8pPr>
      <a:lvl9pPr marL="1828800" algn="l" defTabSz="9572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9pPr>
    </p:titleStyle>
    <p:bodyStyle>
      <a:lvl1pPr marL="285750" indent="-285750" algn="l" defTabSz="957263" rtl="0" eaLnBrk="0" fontAlgn="base" hangingPunct="0">
        <a:spcBef>
          <a:spcPct val="0"/>
        </a:spcBef>
        <a:spcAft>
          <a:spcPct val="25000"/>
        </a:spcAft>
        <a:buClr>
          <a:schemeClr val="tx2"/>
        </a:buClr>
        <a:buFont typeface="Arial" charset="0"/>
        <a:buChar char="●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76275" indent="-276225" algn="l" defTabSz="957263" rtl="0" eaLnBrk="0" fontAlgn="base" hangingPunct="0">
        <a:spcBef>
          <a:spcPct val="0"/>
        </a:spcBef>
        <a:spcAft>
          <a:spcPct val="25000"/>
        </a:spcAft>
        <a:buClr>
          <a:schemeClr val="tx2"/>
        </a:buClr>
        <a:buFont typeface="Arial" charset="0"/>
        <a:buChar char="-"/>
        <a:defRPr sz="2000">
          <a:solidFill>
            <a:schemeClr val="tx1"/>
          </a:solidFill>
          <a:latin typeface="+mn-lt"/>
        </a:defRPr>
      </a:lvl2pPr>
      <a:lvl3pPr marL="1144588" indent="-287338" algn="l" defTabSz="957263" rtl="0" eaLnBrk="0" fontAlgn="base" hangingPunct="0">
        <a:spcBef>
          <a:spcPct val="0"/>
        </a:spcBef>
        <a:spcAft>
          <a:spcPct val="25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3pPr>
      <a:lvl4pPr marL="1619250" indent="-295275" algn="l" defTabSz="957263" rtl="0" eaLnBrk="0" fontAlgn="base" hangingPunct="0">
        <a:spcBef>
          <a:spcPct val="0"/>
        </a:spcBef>
        <a:spcAft>
          <a:spcPct val="25000"/>
        </a:spcAft>
        <a:buClr>
          <a:schemeClr val="tx2"/>
        </a:buClr>
        <a:buFont typeface="Arial" charset="0"/>
        <a:buChar char="-"/>
        <a:defRPr sz="2000">
          <a:solidFill>
            <a:schemeClr val="tx1"/>
          </a:solidFill>
          <a:latin typeface="+mn-lt"/>
        </a:defRPr>
      </a:lvl4pPr>
      <a:lvl5pPr marL="2093913" indent="-295275" algn="l" defTabSz="957263" rtl="0" eaLnBrk="0" fontAlgn="base" hangingPunct="0">
        <a:spcBef>
          <a:spcPct val="0"/>
        </a:spcBef>
        <a:spcAft>
          <a:spcPct val="25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51113" indent="-295275" algn="l" defTabSz="957263" rtl="0" eaLnBrk="1" fontAlgn="base" hangingPunct="1">
        <a:spcBef>
          <a:spcPct val="0"/>
        </a:spcBef>
        <a:spcAft>
          <a:spcPct val="25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3008313" indent="-295275" algn="l" defTabSz="957263" rtl="0" eaLnBrk="1" fontAlgn="base" hangingPunct="1">
        <a:spcBef>
          <a:spcPct val="0"/>
        </a:spcBef>
        <a:spcAft>
          <a:spcPct val="25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65513" indent="-295275" algn="l" defTabSz="957263" rtl="0" eaLnBrk="1" fontAlgn="base" hangingPunct="1">
        <a:spcBef>
          <a:spcPct val="0"/>
        </a:spcBef>
        <a:spcAft>
          <a:spcPct val="25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922713" indent="-295275" algn="l" defTabSz="957263" rtl="0" eaLnBrk="1" fontAlgn="base" hangingPunct="1">
        <a:spcBef>
          <a:spcPct val="0"/>
        </a:spcBef>
        <a:spcAft>
          <a:spcPct val="2500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5.emf"/><Relationship Id="rId4" Type="http://schemas.openxmlformats.org/officeDocument/2006/relationships/package" Target="../embeddings/Microsoft_Word-dokumentum.docx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-dokumentum1.docx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6.e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ubtitle 1"/>
          <p:cNvSpPr>
            <a:spLocks noGrp="1"/>
          </p:cNvSpPr>
          <p:nvPr>
            <p:ph type="subTitle" sz="quarter" idx="1"/>
          </p:nvPr>
        </p:nvSpPr>
        <p:spPr>
          <a:xfrm>
            <a:off x="321940" y="6356603"/>
            <a:ext cx="7199313" cy="36036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1800" dirty="0"/>
              <a:t>William Meyerhoffer</a:t>
            </a:r>
          </a:p>
        </p:txBody>
      </p:sp>
      <p:sp>
        <p:nvSpPr>
          <p:cNvPr id="11267" name="Title 2"/>
          <p:cNvSpPr>
            <a:spLocks noGrp="1"/>
          </p:cNvSpPr>
          <p:nvPr>
            <p:ph type="ctrTitle" sz="quarter"/>
          </p:nvPr>
        </p:nvSpPr>
        <p:spPr>
          <a:xfrm>
            <a:off x="323528" y="3531674"/>
            <a:ext cx="7197725" cy="92869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err="1"/>
              <a:t>Ametryn</a:t>
            </a:r>
            <a:r>
              <a:rPr lang="en-US" sz="2400" dirty="0"/>
              <a:t> Method</a:t>
            </a:r>
            <a:br>
              <a:rPr lang="en-US" sz="2400" dirty="0"/>
            </a:br>
            <a:r>
              <a:rPr lang="en-US" sz="2400" dirty="0"/>
              <a:t>CIPAC Collaborative Trial (5266/R)</a:t>
            </a:r>
            <a:br>
              <a:rPr lang="en-US" sz="2400" dirty="0"/>
            </a:br>
            <a:r>
              <a:rPr lang="en-US" sz="2400" dirty="0"/>
              <a:t>June 2021</a:t>
            </a:r>
            <a:br>
              <a:rPr lang="en-US" sz="2400" dirty="0"/>
            </a:br>
            <a:endParaRPr lang="en-US" sz="2400" dirty="0"/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548680"/>
            <a:ext cx="8453437" cy="812800"/>
          </a:xfrm>
        </p:spPr>
        <p:txBody>
          <a:bodyPr/>
          <a:lstStyle/>
          <a:p>
            <a:pPr algn="ctr"/>
            <a:r>
              <a:rPr lang="en-GB" sz="3200" dirty="0"/>
              <a:t>Example Chromatogram – WG Formulation</a:t>
            </a:r>
            <a:br>
              <a:rPr lang="en-GB" sz="3200" dirty="0"/>
            </a:br>
            <a:r>
              <a:rPr lang="en-GB" sz="2400" dirty="0"/>
              <a:t>DB-WAX Column (30 m x 0.25 mm, 0.25 µm)</a:t>
            </a:r>
            <a:br>
              <a:rPr lang="en-GB" sz="2400" dirty="0"/>
            </a:br>
            <a:endParaRPr lang="en-GB" sz="2400" dirty="0"/>
          </a:p>
        </p:txBody>
      </p:sp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CH"/>
          </a:p>
        </p:txBody>
      </p:sp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CH"/>
          </a:p>
        </p:txBody>
      </p:sp>
      <p:sp>
        <p:nvSpPr>
          <p:cNvPr id="140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CH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7128FE-4BFD-42C0-BB87-1EFAFDAC3346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55576" y="1556792"/>
            <a:ext cx="7704856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101299"/>
      </p:ext>
    </p:extLst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552016"/>
            <a:ext cx="8453437" cy="812800"/>
          </a:xfrm>
        </p:spPr>
        <p:txBody>
          <a:bodyPr/>
          <a:lstStyle/>
          <a:p>
            <a:pPr algn="ctr"/>
            <a:r>
              <a:rPr lang="en-GB" sz="3200" dirty="0"/>
              <a:t>Example Chromatogram – SC Formulation</a:t>
            </a:r>
            <a:br>
              <a:rPr lang="en-GB" sz="3200" dirty="0"/>
            </a:br>
            <a:r>
              <a:rPr lang="en-GB" sz="2400" dirty="0"/>
              <a:t>DB-WAX Column (30 m x 0.25 mm, 0.25 µm)</a:t>
            </a:r>
            <a:br>
              <a:rPr lang="en-GB" sz="2400" dirty="0"/>
            </a:br>
            <a:endParaRPr lang="en-GB" sz="2400" dirty="0"/>
          </a:p>
        </p:txBody>
      </p:sp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CH"/>
          </a:p>
        </p:txBody>
      </p:sp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CH"/>
          </a:p>
        </p:txBody>
      </p:sp>
      <p:sp>
        <p:nvSpPr>
          <p:cNvPr id="140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CH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A791B7-9574-4F05-A03A-7C49A14C4FB2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55576" y="1484784"/>
            <a:ext cx="7704856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720521"/>
      </p:ext>
    </p:extLst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60648"/>
            <a:ext cx="8348939" cy="812800"/>
          </a:xfrm>
        </p:spPr>
        <p:txBody>
          <a:bodyPr/>
          <a:lstStyle/>
          <a:p>
            <a:pPr algn="ctr"/>
            <a:r>
              <a:rPr lang="en-GB" sz="3200" dirty="0"/>
              <a:t>Participants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83261" y="1412776"/>
            <a:ext cx="8501122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Total of 19 respondents to CIPAC information sheet 325</a:t>
            </a:r>
          </a:p>
          <a:p>
            <a:pPr marL="800100" lvl="1" indent="-34290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GB" sz="2400" dirty="0"/>
              <a:t>Sample set was sent to all participants</a:t>
            </a: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15 laboratories participated in the collaborative trial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Participants were from Asia, Europe and South America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400" dirty="0"/>
              <a:t>Belgium, China, Czech Republic, El Salvador, Germany, Greece, Hungary, India, Indonesia, Ireland, Romania, and Serbia </a:t>
            </a:r>
          </a:p>
          <a:p>
            <a:r>
              <a:rPr lang="en-GB" sz="2400" dirty="0"/>
              <a:t>	</a:t>
            </a:r>
          </a:p>
          <a:p>
            <a:endParaRPr lang="en-US" sz="2400" baseline="0" dirty="0"/>
          </a:p>
          <a:p>
            <a:endParaRPr lang="en-US" sz="1600" baseline="0" dirty="0"/>
          </a:p>
          <a:p>
            <a:pPr>
              <a:buClr>
                <a:schemeClr val="tx2"/>
              </a:buClr>
            </a:pPr>
            <a:endParaRPr lang="en-GB" sz="1600" dirty="0"/>
          </a:p>
        </p:txBody>
      </p:sp>
    </p:spTree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60648"/>
            <a:ext cx="8348939" cy="812800"/>
          </a:xfrm>
        </p:spPr>
        <p:txBody>
          <a:bodyPr/>
          <a:lstStyle/>
          <a:p>
            <a:pPr algn="ctr"/>
            <a:r>
              <a:rPr lang="en-GB" sz="3200" dirty="0"/>
              <a:t>Samples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84138" y="1268760"/>
            <a:ext cx="8358911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 err="1"/>
              <a:t>Ametryn</a:t>
            </a:r>
            <a:r>
              <a:rPr lang="en-US" sz="2400" dirty="0"/>
              <a:t> Technical Material:   		</a:t>
            </a:r>
            <a:r>
              <a:rPr lang="en-US" sz="2400" b="1" dirty="0"/>
              <a:t>TC Sample A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 err="1"/>
              <a:t>Ametryn</a:t>
            </a:r>
            <a:r>
              <a:rPr lang="en-US" sz="2400" dirty="0"/>
              <a:t> Technical Material:   		</a:t>
            </a:r>
            <a:r>
              <a:rPr lang="en-US" sz="2400" b="1" dirty="0"/>
              <a:t>TC Sample B</a:t>
            </a:r>
            <a:endParaRPr lang="de-CH" sz="2400" b="1" dirty="0"/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 err="1"/>
              <a:t>Ametryn</a:t>
            </a:r>
            <a:r>
              <a:rPr lang="en-US" sz="2400" dirty="0"/>
              <a:t> Water Dispersible Granule:	</a:t>
            </a:r>
            <a:r>
              <a:rPr lang="en-US" sz="2400" b="1" dirty="0"/>
              <a:t>WG Sample C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 err="1"/>
              <a:t>Ametryn</a:t>
            </a:r>
            <a:r>
              <a:rPr lang="en-US" sz="2400" dirty="0"/>
              <a:t> Suspension Concentrate:	</a:t>
            </a:r>
            <a:r>
              <a:rPr lang="en-US" sz="2400" b="1" dirty="0"/>
              <a:t>SC Sample D</a:t>
            </a:r>
            <a:endParaRPr lang="de-CH" sz="2400" b="1" dirty="0"/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 err="1"/>
              <a:t>Ametryn</a:t>
            </a:r>
            <a:r>
              <a:rPr lang="en-US" sz="2400" dirty="0"/>
              <a:t> Suspension Concentrate:	</a:t>
            </a:r>
            <a:r>
              <a:rPr lang="en-US" sz="2400" b="1" dirty="0"/>
              <a:t>SC Sample </a:t>
            </a:r>
            <a:r>
              <a:rPr lang="de-CH" sz="2400" b="1" dirty="0"/>
              <a:t>E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 err="1"/>
              <a:t>Dipropyl</a:t>
            </a:r>
            <a:r>
              <a:rPr lang="en-US" sz="2400" dirty="0"/>
              <a:t> Phthalate Internal Standard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 err="1"/>
              <a:t>Ametryn</a:t>
            </a:r>
            <a:r>
              <a:rPr lang="en-US" sz="2400" dirty="0"/>
              <a:t> Reference Standard (983 g/kg)</a:t>
            </a:r>
            <a:r>
              <a:rPr lang="en-GB" sz="2400" dirty="0"/>
              <a:t>	</a:t>
            </a:r>
          </a:p>
          <a:p>
            <a:endParaRPr lang="en-US" sz="2400" baseline="0" dirty="0"/>
          </a:p>
          <a:p>
            <a:endParaRPr lang="en-US" sz="1600" baseline="0" dirty="0"/>
          </a:p>
          <a:p>
            <a:pPr>
              <a:buClr>
                <a:schemeClr val="tx2"/>
              </a:buClr>
            </a:pPr>
            <a:endParaRPr lang="en-GB" sz="1600" dirty="0"/>
          </a:p>
        </p:txBody>
      </p:sp>
    </p:spTree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60648"/>
            <a:ext cx="8464454" cy="812800"/>
          </a:xfrm>
        </p:spPr>
        <p:txBody>
          <a:bodyPr/>
          <a:lstStyle/>
          <a:p>
            <a:r>
              <a:rPr lang="en-GB" sz="3200" dirty="0"/>
              <a:t>Statistical Evaluation – Screening for Validity of Data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00034" y="1324467"/>
            <a:ext cx="8358911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26469"/>
                </a:solidFill>
              </a:rPr>
              <a:t>All method deviations, noted by the participants, were deemed not to affect the analytical results significantly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626469"/>
                </a:solidFill>
              </a:rPr>
              <a:t>For all samples, graphs demonstrating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rgbClr val="626469"/>
                </a:solidFill>
              </a:rPr>
              <a:t> all data</a:t>
            </a:r>
          </a:p>
          <a:p>
            <a:pPr marL="800100" lvl="1" indent="-3429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rgbClr val="626469"/>
                </a:solidFill>
              </a:rPr>
              <a:t> outliers/stragglers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400" dirty="0">
                <a:solidFill>
                  <a:srgbClr val="626469"/>
                </a:solidFill>
              </a:rPr>
              <a:t>and…..</a:t>
            </a:r>
            <a:endParaRPr lang="en-US" sz="24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Summary of statistical evaluation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Including all data 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Mandel’s h and k straggler and outliers removed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endParaRPr lang="de-CH" sz="2400" dirty="0"/>
          </a:p>
          <a:p>
            <a:r>
              <a:rPr lang="en-GB" sz="2400" dirty="0"/>
              <a:t>	</a:t>
            </a:r>
          </a:p>
          <a:p>
            <a:endParaRPr lang="en-US" sz="2400" baseline="0" dirty="0"/>
          </a:p>
          <a:p>
            <a:endParaRPr lang="en-US" sz="1600" baseline="0" dirty="0"/>
          </a:p>
          <a:p>
            <a:pPr>
              <a:buClr>
                <a:schemeClr val="tx2"/>
              </a:buClr>
            </a:pPr>
            <a:endParaRPr lang="en-GB" sz="1600" dirty="0"/>
          </a:p>
        </p:txBody>
      </p:sp>
      <p:sp>
        <p:nvSpPr>
          <p:cNvPr id="160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CH"/>
          </a:p>
        </p:txBody>
      </p:sp>
    </p:spTree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836A62D5-7BB5-4F3F-857D-C3329644AF0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75667220"/>
              </p:ext>
            </p:extLst>
          </p:nvPr>
        </p:nvGraphicFramePr>
        <p:xfrm>
          <a:off x="705810" y="1616092"/>
          <a:ext cx="6244734" cy="4287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60648"/>
            <a:ext cx="8348939" cy="812800"/>
          </a:xfrm>
        </p:spPr>
        <p:txBody>
          <a:bodyPr/>
          <a:lstStyle/>
          <a:p>
            <a:r>
              <a:rPr lang="en-GB" sz="3200" dirty="0"/>
              <a:t>Statistical Evaluation – Outliers/Stragglers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971601" y="984608"/>
            <a:ext cx="7344816" cy="482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dirty="0" err="1"/>
              <a:t>Ametryn</a:t>
            </a:r>
            <a:r>
              <a:rPr lang="en-US" sz="2400" dirty="0"/>
              <a:t> TC – Sample A: 3 outliers detected</a:t>
            </a:r>
          </a:p>
          <a:p>
            <a:r>
              <a:rPr lang="en-GB" sz="2400" dirty="0"/>
              <a:t>	</a:t>
            </a:r>
          </a:p>
          <a:p>
            <a:endParaRPr lang="en-US" sz="2400" baseline="0" dirty="0"/>
          </a:p>
          <a:p>
            <a:endParaRPr lang="en-US" sz="1600" baseline="0" dirty="0"/>
          </a:p>
          <a:p>
            <a:pPr>
              <a:buClr>
                <a:schemeClr val="tx2"/>
              </a:buClr>
            </a:pPr>
            <a:endParaRPr lang="en-GB" sz="1600" dirty="0"/>
          </a:p>
        </p:txBody>
      </p:sp>
      <p:grpSp>
        <p:nvGrpSpPr>
          <p:cNvPr id="3" name="Group 18"/>
          <p:cNvGrpSpPr/>
          <p:nvPr/>
        </p:nvGrpSpPr>
        <p:grpSpPr>
          <a:xfrm>
            <a:off x="7236296" y="3228692"/>
            <a:ext cx="1500198" cy="857256"/>
            <a:chOff x="7000892" y="3429000"/>
            <a:chExt cx="1500198" cy="857256"/>
          </a:xfrm>
        </p:grpSpPr>
        <p:sp>
          <p:nvSpPr>
            <p:cNvPr id="95233" name="Text Box 1"/>
            <p:cNvSpPr txBox="1">
              <a:spLocks noChangeArrowheads="1"/>
            </p:cNvSpPr>
            <p:nvPr/>
          </p:nvSpPr>
          <p:spPr bwMode="auto">
            <a:xfrm>
              <a:off x="7000892" y="3429000"/>
              <a:ext cx="1500198" cy="85725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R limits  </a:t>
              </a:r>
              <a:endPara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r limits  </a:t>
              </a:r>
              <a:endPara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Mean   </a:t>
              </a:r>
              <a:endParaRPr kumimoji="0" 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 bwMode="auto">
            <a:xfrm>
              <a:off x="7572396" y="3571876"/>
              <a:ext cx="714380" cy="0"/>
            </a:xfrm>
            <a:prstGeom prst="line">
              <a:avLst/>
            </a:prstGeom>
            <a:solidFill>
              <a:schemeClr val="accent2"/>
            </a:solidFill>
            <a:ln w="635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>
              <a:off x="7572396" y="3857628"/>
              <a:ext cx="714380" cy="0"/>
            </a:xfrm>
            <a:prstGeom prst="line">
              <a:avLst/>
            </a:prstGeom>
            <a:solidFill>
              <a:schemeClr val="accent2"/>
            </a:solidFill>
            <a:ln w="6350" cap="flat" cmpd="sng" algn="ctr">
              <a:solidFill>
                <a:srgbClr val="7030A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>
              <a:off x="7572396" y="4143380"/>
              <a:ext cx="714380" cy="0"/>
            </a:xfrm>
            <a:prstGeom prst="line">
              <a:avLst/>
            </a:prstGeom>
            <a:solidFill>
              <a:schemeClr val="accent2"/>
            </a:solidFill>
            <a:ln w="6350" cap="flat" cmpd="sng" algn="ctr">
              <a:solidFill>
                <a:srgbClr val="00B050"/>
              </a:solidFill>
              <a:prstDash val="lgDashDotDot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160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CH"/>
          </a:p>
        </p:txBody>
      </p:sp>
      <p:sp>
        <p:nvSpPr>
          <p:cNvPr id="13" name="Rounded Rectangular Callout 21">
            <a:extLst>
              <a:ext uri="{FF2B5EF4-FFF2-40B4-BE49-F238E27FC236}">
                <a16:creationId xmlns:a16="http://schemas.microsoft.com/office/drawing/2014/main" id="{5CFCECF6-58C7-48F2-A7D1-9CF7D7CDAE2A}"/>
              </a:ext>
            </a:extLst>
          </p:cNvPr>
          <p:cNvSpPr/>
          <p:nvPr/>
        </p:nvSpPr>
        <p:spPr bwMode="auto">
          <a:xfrm>
            <a:off x="7022825" y="2200279"/>
            <a:ext cx="2016224" cy="720080"/>
          </a:xfrm>
          <a:prstGeom prst="wedgeRoundRectCallout">
            <a:avLst>
              <a:gd name="adj1" fmla="val -32971"/>
              <a:gd name="adj2" fmla="val -31310"/>
              <a:gd name="adj3" fmla="val 16667"/>
            </a:avLst>
          </a:prstGeom>
          <a:solidFill>
            <a:schemeClr val="accent2"/>
          </a:solidFill>
          <a:ln w="635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CH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Mandel’s k-statistic outliers and</a:t>
            </a:r>
            <a:r>
              <a:rPr kumimoji="0" lang="de-CH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kumimoji="0" lang="de-CH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h-statistic</a:t>
            </a:r>
            <a:r>
              <a:rPr kumimoji="0" lang="de-CH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lang="de-CH" sz="1200" dirty="0">
                <a:solidFill>
                  <a:srgbClr val="000000"/>
                </a:solidFill>
              </a:rPr>
              <a:t>outlier</a:t>
            </a:r>
            <a:r>
              <a:rPr kumimoji="0" lang="de-CH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(Lab</a:t>
            </a:r>
            <a:r>
              <a:rPr lang="de-CH" sz="1200" dirty="0">
                <a:solidFill>
                  <a:srgbClr val="000000"/>
                </a:solidFill>
              </a:rPr>
              <a:t>oratory 13)</a:t>
            </a:r>
            <a:endParaRPr kumimoji="0" lang="de-CH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82340245"/>
      </p:ext>
    </p:extLst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9953F68C-402B-4FC0-8276-126CB657D4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30758826"/>
              </p:ext>
            </p:extLst>
          </p:nvPr>
        </p:nvGraphicFramePr>
        <p:xfrm>
          <a:off x="788006" y="1700808"/>
          <a:ext cx="6141720" cy="4061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60648"/>
            <a:ext cx="8348939" cy="812800"/>
          </a:xfrm>
        </p:spPr>
        <p:txBody>
          <a:bodyPr/>
          <a:lstStyle/>
          <a:p>
            <a:r>
              <a:rPr lang="en-GB" sz="3200" dirty="0"/>
              <a:t>Statistical Evaluation – Outliers/Stragglers</a:t>
            </a:r>
          </a:p>
        </p:txBody>
      </p:sp>
      <p:grpSp>
        <p:nvGrpSpPr>
          <p:cNvPr id="3" name="Group 18"/>
          <p:cNvGrpSpPr/>
          <p:nvPr/>
        </p:nvGrpSpPr>
        <p:grpSpPr>
          <a:xfrm>
            <a:off x="7102243" y="3477715"/>
            <a:ext cx="1500198" cy="857256"/>
            <a:chOff x="7000892" y="3429000"/>
            <a:chExt cx="1500198" cy="857256"/>
          </a:xfrm>
        </p:grpSpPr>
        <p:sp>
          <p:nvSpPr>
            <p:cNvPr id="95233" name="Text Box 1"/>
            <p:cNvSpPr txBox="1">
              <a:spLocks noChangeArrowheads="1"/>
            </p:cNvSpPr>
            <p:nvPr/>
          </p:nvSpPr>
          <p:spPr bwMode="auto">
            <a:xfrm>
              <a:off x="7000892" y="3429000"/>
              <a:ext cx="1500198" cy="85725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R limits  </a:t>
              </a:r>
              <a:endPara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r limits  </a:t>
              </a:r>
              <a:endPara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Mean   </a:t>
              </a:r>
              <a:endParaRPr kumimoji="0" 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 bwMode="auto">
            <a:xfrm>
              <a:off x="7572396" y="3571876"/>
              <a:ext cx="714380" cy="0"/>
            </a:xfrm>
            <a:prstGeom prst="line">
              <a:avLst/>
            </a:prstGeom>
            <a:solidFill>
              <a:schemeClr val="accent2"/>
            </a:solidFill>
            <a:ln w="635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>
              <a:off x="7572396" y="3857628"/>
              <a:ext cx="714380" cy="0"/>
            </a:xfrm>
            <a:prstGeom prst="line">
              <a:avLst/>
            </a:prstGeom>
            <a:solidFill>
              <a:schemeClr val="accent2"/>
            </a:solidFill>
            <a:ln w="6350" cap="flat" cmpd="sng" algn="ctr">
              <a:solidFill>
                <a:srgbClr val="7030A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>
              <a:off x="7572396" y="4143380"/>
              <a:ext cx="714380" cy="0"/>
            </a:xfrm>
            <a:prstGeom prst="line">
              <a:avLst/>
            </a:prstGeom>
            <a:solidFill>
              <a:schemeClr val="accent2"/>
            </a:solidFill>
            <a:ln w="6350" cap="flat" cmpd="sng" algn="ctr">
              <a:solidFill>
                <a:srgbClr val="00B050"/>
              </a:solidFill>
              <a:prstDash val="lgDashDotDot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160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CH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571791" y="980728"/>
            <a:ext cx="8104665" cy="4781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dirty="0"/>
              <a:t>     </a:t>
            </a:r>
            <a:r>
              <a:rPr lang="en-US" sz="2400" dirty="0" err="1"/>
              <a:t>Ametryn</a:t>
            </a:r>
            <a:r>
              <a:rPr lang="en-US" sz="2400" dirty="0"/>
              <a:t> TC – Sample B: 3 outliers detected </a:t>
            </a:r>
          </a:p>
          <a:p>
            <a:r>
              <a:rPr lang="en-GB" sz="2400" dirty="0"/>
              <a:t>	</a:t>
            </a:r>
          </a:p>
          <a:p>
            <a:endParaRPr lang="en-US" sz="2400" baseline="0" dirty="0"/>
          </a:p>
          <a:p>
            <a:endParaRPr lang="en-US" sz="1600" baseline="0" dirty="0"/>
          </a:p>
          <a:p>
            <a:pPr>
              <a:buClr>
                <a:schemeClr val="tx2"/>
              </a:buClr>
            </a:pPr>
            <a:endParaRPr lang="en-GB" sz="1600" dirty="0"/>
          </a:p>
        </p:txBody>
      </p:sp>
      <p:sp>
        <p:nvSpPr>
          <p:cNvPr id="22" name="Rounded Rectangular Callout 21"/>
          <p:cNvSpPr/>
          <p:nvPr/>
        </p:nvSpPr>
        <p:spPr bwMode="auto">
          <a:xfrm>
            <a:off x="7022825" y="2200279"/>
            <a:ext cx="2016224" cy="720080"/>
          </a:xfrm>
          <a:prstGeom prst="wedgeRoundRectCallout">
            <a:avLst>
              <a:gd name="adj1" fmla="val -32971"/>
              <a:gd name="adj2" fmla="val -31310"/>
              <a:gd name="adj3" fmla="val 16667"/>
            </a:avLst>
          </a:prstGeom>
          <a:solidFill>
            <a:schemeClr val="accent2"/>
          </a:solidFill>
          <a:ln w="635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CH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Mandel’s k-statistic outliers and</a:t>
            </a:r>
            <a:r>
              <a:rPr kumimoji="0" lang="de-CH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kumimoji="0" lang="de-CH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h-statistic</a:t>
            </a:r>
            <a:r>
              <a:rPr kumimoji="0" lang="de-CH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lang="de-CH" sz="1200" dirty="0">
                <a:solidFill>
                  <a:srgbClr val="000000"/>
                </a:solidFill>
              </a:rPr>
              <a:t>outlier</a:t>
            </a:r>
            <a:r>
              <a:rPr kumimoji="0" lang="de-CH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(Lab</a:t>
            </a:r>
            <a:r>
              <a:rPr lang="de-CH" sz="1200" dirty="0">
                <a:solidFill>
                  <a:srgbClr val="000000"/>
                </a:solidFill>
              </a:rPr>
              <a:t>oratory 13)</a:t>
            </a:r>
            <a:endParaRPr kumimoji="0" lang="de-CH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9C20A1D0-054F-4E2E-A763-3384AF5121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37499444"/>
              </p:ext>
            </p:extLst>
          </p:nvPr>
        </p:nvGraphicFramePr>
        <p:xfrm>
          <a:off x="760748" y="1695697"/>
          <a:ext cx="6141720" cy="4109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60648"/>
            <a:ext cx="8348939" cy="812800"/>
          </a:xfrm>
        </p:spPr>
        <p:txBody>
          <a:bodyPr/>
          <a:lstStyle/>
          <a:p>
            <a:r>
              <a:rPr lang="en-GB" sz="3200" dirty="0"/>
              <a:t>Statistical Evaluation – Outliers/Stragglers</a:t>
            </a:r>
          </a:p>
        </p:txBody>
      </p:sp>
      <p:grpSp>
        <p:nvGrpSpPr>
          <p:cNvPr id="3" name="Group 18"/>
          <p:cNvGrpSpPr/>
          <p:nvPr/>
        </p:nvGrpSpPr>
        <p:grpSpPr>
          <a:xfrm>
            <a:off x="7071762" y="3252400"/>
            <a:ext cx="1500198" cy="857256"/>
            <a:chOff x="7000892" y="3429000"/>
            <a:chExt cx="1500198" cy="857256"/>
          </a:xfrm>
        </p:grpSpPr>
        <p:sp>
          <p:nvSpPr>
            <p:cNvPr id="95233" name="Text Box 1"/>
            <p:cNvSpPr txBox="1">
              <a:spLocks noChangeArrowheads="1"/>
            </p:cNvSpPr>
            <p:nvPr/>
          </p:nvSpPr>
          <p:spPr bwMode="auto">
            <a:xfrm>
              <a:off x="7000892" y="3429000"/>
              <a:ext cx="1500198" cy="85725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R limits  </a:t>
              </a:r>
              <a:endPara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r limits  </a:t>
              </a:r>
              <a:endPara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Mean   </a:t>
              </a:r>
              <a:endParaRPr kumimoji="0" 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 bwMode="auto">
            <a:xfrm>
              <a:off x="7572396" y="3571876"/>
              <a:ext cx="714380" cy="0"/>
            </a:xfrm>
            <a:prstGeom prst="line">
              <a:avLst/>
            </a:prstGeom>
            <a:solidFill>
              <a:schemeClr val="accent2"/>
            </a:solidFill>
            <a:ln w="635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>
              <a:off x="7572396" y="3857628"/>
              <a:ext cx="714380" cy="0"/>
            </a:xfrm>
            <a:prstGeom prst="line">
              <a:avLst/>
            </a:prstGeom>
            <a:solidFill>
              <a:schemeClr val="accent2"/>
            </a:solidFill>
            <a:ln w="6350" cap="flat" cmpd="sng" algn="ctr">
              <a:solidFill>
                <a:srgbClr val="7030A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>
              <a:off x="7572396" y="4143380"/>
              <a:ext cx="714380" cy="0"/>
            </a:xfrm>
            <a:prstGeom prst="line">
              <a:avLst/>
            </a:prstGeom>
            <a:solidFill>
              <a:schemeClr val="accent2"/>
            </a:solidFill>
            <a:ln w="6350" cap="flat" cmpd="sng" algn="ctr">
              <a:solidFill>
                <a:srgbClr val="00B050"/>
              </a:solidFill>
              <a:prstDash val="lgDashDotDot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160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CH"/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827585" y="1023660"/>
            <a:ext cx="7416824" cy="4781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dirty="0" err="1"/>
              <a:t>Ametryn</a:t>
            </a:r>
            <a:r>
              <a:rPr lang="en-US" sz="2400" dirty="0"/>
              <a:t> WG – Sample C: 2 stragglers and 1 outlier</a:t>
            </a:r>
          </a:p>
          <a:p>
            <a:r>
              <a:rPr lang="en-GB" sz="2400" dirty="0"/>
              <a:t>	</a:t>
            </a:r>
          </a:p>
          <a:p>
            <a:endParaRPr lang="en-US" sz="2400" baseline="0" dirty="0"/>
          </a:p>
          <a:p>
            <a:endParaRPr lang="en-US" sz="1600" baseline="0" dirty="0"/>
          </a:p>
          <a:p>
            <a:pPr>
              <a:buClr>
                <a:schemeClr val="tx2"/>
              </a:buClr>
            </a:pPr>
            <a:endParaRPr lang="en-GB" sz="1600" dirty="0"/>
          </a:p>
        </p:txBody>
      </p:sp>
      <p:sp>
        <p:nvSpPr>
          <p:cNvPr id="14" name="Rounded Rectangular Callout 21">
            <a:extLst>
              <a:ext uri="{FF2B5EF4-FFF2-40B4-BE49-F238E27FC236}">
                <a16:creationId xmlns:a16="http://schemas.microsoft.com/office/drawing/2014/main" id="{FC5C1428-B707-4582-9D07-EA781AEDBB77}"/>
              </a:ext>
            </a:extLst>
          </p:cNvPr>
          <p:cNvSpPr/>
          <p:nvPr/>
        </p:nvSpPr>
        <p:spPr bwMode="auto">
          <a:xfrm>
            <a:off x="6992344" y="1860665"/>
            <a:ext cx="2016224" cy="1013223"/>
          </a:xfrm>
          <a:prstGeom prst="wedgeRoundRectCallout">
            <a:avLst>
              <a:gd name="adj1" fmla="val -32971"/>
              <a:gd name="adj2" fmla="val -31310"/>
              <a:gd name="adj3" fmla="val 16667"/>
            </a:avLst>
          </a:prstGeom>
          <a:solidFill>
            <a:schemeClr val="accent2"/>
          </a:solidFill>
          <a:ln w="635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CH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Mandel’s k-statistic </a:t>
            </a:r>
            <a:r>
              <a:rPr lang="de-CH" sz="1200" dirty="0">
                <a:solidFill>
                  <a:srgbClr val="000000"/>
                </a:solidFill>
              </a:rPr>
              <a:t>stragglers (Laboratory 6)</a:t>
            </a:r>
            <a:r>
              <a:rPr kumimoji="0" lang="de-CH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and</a:t>
            </a:r>
            <a:r>
              <a:rPr kumimoji="0" lang="de-CH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kumimoji="0" lang="de-CH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h-statistic</a:t>
            </a:r>
            <a:r>
              <a:rPr kumimoji="0" lang="de-CH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lang="de-CH" sz="1200" dirty="0">
                <a:solidFill>
                  <a:srgbClr val="000000"/>
                </a:solidFill>
              </a:rPr>
              <a:t>outlier</a:t>
            </a:r>
            <a:r>
              <a:rPr kumimoji="0" lang="de-CH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(Lab</a:t>
            </a:r>
            <a:r>
              <a:rPr lang="de-CH" sz="1200" dirty="0">
                <a:solidFill>
                  <a:srgbClr val="000000"/>
                </a:solidFill>
              </a:rPr>
              <a:t>oratory 13)</a:t>
            </a:r>
            <a:endParaRPr kumimoji="0" lang="de-CH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21821924"/>
      </p:ext>
    </p:extLst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60648"/>
            <a:ext cx="8348939" cy="812800"/>
          </a:xfrm>
        </p:spPr>
        <p:txBody>
          <a:bodyPr/>
          <a:lstStyle/>
          <a:p>
            <a:r>
              <a:rPr lang="en-GB" sz="3200" dirty="0"/>
              <a:t>Statistical Evaluation – Outliers/Stragglers</a:t>
            </a:r>
          </a:p>
        </p:txBody>
      </p:sp>
      <p:grpSp>
        <p:nvGrpSpPr>
          <p:cNvPr id="3" name="Group 18"/>
          <p:cNvGrpSpPr/>
          <p:nvPr/>
        </p:nvGrpSpPr>
        <p:grpSpPr>
          <a:xfrm>
            <a:off x="6954505" y="3726949"/>
            <a:ext cx="1500198" cy="857256"/>
            <a:chOff x="7000892" y="3429000"/>
            <a:chExt cx="1500198" cy="857256"/>
          </a:xfrm>
        </p:grpSpPr>
        <p:sp>
          <p:nvSpPr>
            <p:cNvPr id="95233" name="Text Box 1"/>
            <p:cNvSpPr txBox="1">
              <a:spLocks noChangeArrowheads="1"/>
            </p:cNvSpPr>
            <p:nvPr/>
          </p:nvSpPr>
          <p:spPr bwMode="auto">
            <a:xfrm>
              <a:off x="7000892" y="3429000"/>
              <a:ext cx="1500198" cy="85725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R limits  </a:t>
              </a:r>
              <a:endPara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r limits  </a:t>
              </a:r>
              <a:endPara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Mean   </a:t>
              </a:r>
              <a:endParaRPr kumimoji="0" 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 bwMode="auto">
            <a:xfrm>
              <a:off x="7572396" y="3571876"/>
              <a:ext cx="714380" cy="0"/>
            </a:xfrm>
            <a:prstGeom prst="line">
              <a:avLst/>
            </a:prstGeom>
            <a:solidFill>
              <a:schemeClr val="accent2"/>
            </a:solidFill>
            <a:ln w="635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>
              <a:off x="7572396" y="3857628"/>
              <a:ext cx="714380" cy="0"/>
            </a:xfrm>
            <a:prstGeom prst="line">
              <a:avLst/>
            </a:prstGeom>
            <a:solidFill>
              <a:schemeClr val="accent2"/>
            </a:solidFill>
            <a:ln w="6350" cap="flat" cmpd="sng" algn="ctr">
              <a:solidFill>
                <a:srgbClr val="7030A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>
              <a:off x="7572396" y="4143380"/>
              <a:ext cx="714380" cy="0"/>
            </a:xfrm>
            <a:prstGeom prst="line">
              <a:avLst/>
            </a:prstGeom>
            <a:solidFill>
              <a:schemeClr val="accent2"/>
            </a:solidFill>
            <a:ln w="6350" cap="flat" cmpd="sng" algn="ctr">
              <a:solidFill>
                <a:srgbClr val="00B050"/>
              </a:solidFill>
              <a:prstDash val="lgDashDotDot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160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CH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863588" y="986085"/>
            <a:ext cx="7416824" cy="4781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dirty="0" err="1"/>
              <a:t>Ametryn</a:t>
            </a:r>
            <a:r>
              <a:rPr lang="en-US" sz="2400" dirty="0"/>
              <a:t> SC – Sample D: 3 outliers detected</a:t>
            </a:r>
          </a:p>
          <a:p>
            <a:r>
              <a:rPr lang="en-GB" sz="2400" dirty="0"/>
              <a:t>	</a:t>
            </a:r>
          </a:p>
          <a:p>
            <a:endParaRPr lang="en-US" sz="2400" baseline="0" dirty="0"/>
          </a:p>
          <a:p>
            <a:endParaRPr lang="en-US" sz="1600" baseline="0" dirty="0"/>
          </a:p>
          <a:p>
            <a:pPr>
              <a:buClr>
                <a:schemeClr val="tx2"/>
              </a:buClr>
            </a:pPr>
            <a:endParaRPr lang="en-GB" sz="1600" dirty="0"/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9F037603-5DB9-4ECB-B542-19B65C76B7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84851900"/>
              </p:ext>
            </p:extLst>
          </p:nvPr>
        </p:nvGraphicFramePr>
        <p:xfrm>
          <a:off x="722314" y="1628800"/>
          <a:ext cx="6057900" cy="42431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Rounded Rectangular Callout 21">
            <a:extLst>
              <a:ext uri="{FF2B5EF4-FFF2-40B4-BE49-F238E27FC236}">
                <a16:creationId xmlns:a16="http://schemas.microsoft.com/office/drawing/2014/main" id="{7632BF61-4F4B-4881-B676-6EB3174BEC41}"/>
              </a:ext>
            </a:extLst>
          </p:cNvPr>
          <p:cNvSpPr/>
          <p:nvPr/>
        </p:nvSpPr>
        <p:spPr bwMode="auto">
          <a:xfrm>
            <a:off x="6992344" y="1860665"/>
            <a:ext cx="2016224" cy="1013223"/>
          </a:xfrm>
          <a:prstGeom prst="wedgeRoundRectCallout">
            <a:avLst>
              <a:gd name="adj1" fmla="val -32971"/>
              <a:gd name="adj2" fmla="val -31310"/>
              <a:gd name="adj3" fmla="val 16667"/>
            </a:avLst>
          </a:prstGeom>
          <a:solidFill>
            <a:schemeClr val="accent2"/>
          </a:solidFill>
          <a:ln w="635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CH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Mandel’s k-statistic outliers</a:t>
            </a:r>
            <a:r>
              <a:rPr lang="de-CH" sz="1200" dirty="0">
                <a:solidFill>
                  <a:srgbClr val="000000"/>
                </a:solidFill>
              </a:rPr>
              <a:t> (Laboratory 3)</a:t>
            </a:r>
            <a:r>
              <a:rPr kumimoji="0" lang="de-CH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and</a:t>
            </a:r>
            <a:r>
              <a:rPr kumimoji="0" lang="de-CH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kumimoji="0" lang="de-CH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h-statistic</a:t>
            </a:r>
            <a:r>
              <a:rPr kumimoji="0" lang="de-CH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lang="de-CH" sz="1200" dirty="0">
                <a:solidFill>
                  <a:srgbClr val="000000"/>
                </a:solidFill>
              </a:rPr>
              <a:t>outlier</a:t>
            </a:r>
            <a:r>
              <a:rPr kumimoji="0" lang="de-CH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(Lab</a:t>
            </a:r>
            <a:r>
              <a:rPr lang="de-CH" sz="1200" dirty="0">
                <a:solidFill>
                  <a:srgbClr val="000000"/>
                </a:solidFill>
              </a:rPr>
              <a:t>oratory 13)</a:t>
            </a:r>
            <a:endParaRPr kumimoji="0" lang="de-CH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74623904"/>
      </p:ext>
    </p:extLst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00034" y="1052736"/>
            <a:ext cx="8358911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spcBef>
                <a:spcPts val="600"/>
              </a:spcBef>
            </a:pPr>
            <a:r>
              <a:rPr lang="en-US" sz="2400" dirty="0"/>
              <a:t>     </a:t>
            </a:r>
            <a:r>
              <a:rPr lang="en-US" sz="2400" dirty="0" err="1"/>
              <a:t>Ametryn</a:t>
            </a:r>
            <a:r>
              <a:rPr lang="en-US" sz="2400" dirty="0"/>
              <a:t> SC – Sample E: 3 outliers detected</a:t>
            </a:r>
          </a:p>
          <a:p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endParaRPr lang="de-CH" sz="2400" dirty="0"/>
          </a:p>
          <a:p>
            <a:r>
              <a:rPr lang="en-GB" sz="2400" dirty="0"/>
              <a:t>	</a:t>
            </a:r>
          </a:p>
          <a:p>
            <a:endParaRPr lang="en-US" sz="2400" baseline="0" dirty="0"/>
          </a:p>
          <a:p>
            <a:endParaRPr lang="en-US" sz="1600" baseline="0" dirty="0"/>
          </a:p>
          <a:p>
            <a:pPr>
              <a:buClr>
                <a:schemeClr val="tx2"/>
              </a:buClr>
            </a:pPr>
            <a:endParaRPr lang="en-GB" sz="1600" dirty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60648"/>
            <a:ext cx="8348939" cy="812800"/>
          </a:xfrm>
        </p:spPr>
        <p:txBody>
          <a:bodyPr/>
          <a:lstStyle/>
          <a:p>
            <a:r>
              <a:rPr lang="en-GB" sz="3200" dirty="0"/>
              <a:t>Statistical Evaluation – Outliers/Stragglers</a:t>
            </a:r>
          </a:p>
        </p:txBody>
      </p:sp>
      <p:grpSp>
        <p:nvGrpSpPr>
          <p:cNvPr id="3" name="Group 18"/>
          <p:cNvGrpSpPr/>
          <p:nvPr/>
        </p:nvGrpSpPr>
        <p:grpSpPr>
          <a:xfrm>
            <a:off x="7101054" y="2996952"/>
            <a:ext cx="1500198" cy="857256"/>
            <a:chOff x="7000892" y="3429000"/>
            <a:chExt cx="1500198" cy="857256"/>
          </a:xfrm>
        </p:grpSpPr>
        <p:sp>
          <p:nvSpPr>
            <p:cNvPr id="95233" name="Text Box 1"/>
            <p:cNvSpPr txBox="1">
              <a:spLocks noChangeArrowheads="1"/>
            </p:cNvSpPr>
            <p:nvPr/>
          </p:nvSpPr>
          <p:spPr bwMode="auto">
            <a:xfrm>
              <a:off x="7000892" y="3429000"/>
              <a:ext cx="1500198" cy="85725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R limits  </a:t>
              </a:r>
              <a:endPara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r limits  </a:t>
              </a:r>
              <a:endPara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Mean   </a:t>
              </a:r>
              <a:endParaRPr kumimoji="0" 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 bwMode="auto">
            <a:xfrm>
              <a:off x="7572396" y="3571876"/>
              <a:ext cx="714380" cy="0"/>
            </a:xfrm>
            <a:prstGeom prst="line">
              <a:avLst/>
            </a:prstGeom>
            <a:solidFill>
              <a:schemeClr val="accent2"/>
            </a:solidFill>
            <a:ln w="635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>
              <a:off x="7572396" y="3857628"/>
              <a:ext cx="714380" cy="0"/>
            </a:xfrm>
            <a:prstGeom prst="line">
              <a:avLst/>
            </a:prstGeom>
            <a:solidFill>
              <a:schemeClr val="accent2"/>
            </a:solidFill>
            <a:ln w="6350" cap="flat" cmpd="sng" algn="ctr">
              <a:solidFill>
                <a:srgbClr val="7030A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>
              <a:off x="7572396" y="4143380"/>
              <a:ext cx="714380" cy="0"/>
            </a:xfrm>
            <a:prstGeom prst="line">
              <a:avLst/>
            </a:prstGeom>
            <a:solidFill>
              <a:schemeClr val="accent2"/>
            </a:solidFill>
            <a:ln w="6350" cap="flat" cmpd="sng" algn="ctr">
              <a:solidFill>
                <a:srgbClr val="00B050"/>
              </a:solidFill>
              <a:prstDash val="lgDashDotDot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160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CH"/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2A88E8EE-01AE-4A70-96C8-391D6A38D6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08739655"/>
              </p:ext>
            </p:extLst>
          </p:nvPr>
        </p:nvGraphicFramePr>
        <p:xfrm>
          <a:off x="707702" y="1700808"/>
          <a:ext cx="614172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Rounded Rectangular Callout 21">
            <a:extLst>
              <a:ext uri="{FF2B5EF4-FFF2-40B4-BE49-F238E27FC236}">
                <a16:creationId xmlns:a16="http://schemas.microsoft.com/office/drawing/2014/main" id="{10D7009E-714B-421C-9A6D-554EFB1B7891}"/>
              </a:ext>
            </a:extLst>
          </p:cNvPr>
          <p:cNvSpPr/>
          <p:nvPr/>
        </p:nvSpPr>
        <p:spPr bwMode="auto">
          <a:xfrm>
            <a:off x="6992344" y="1860665"/>
            <a:ext cx="2016224" cy="1013223"/>
          </a:xfrm>
          <a:prstGeom prst="wedgeRoundRectCallout">
            <a:avLst>
              <a:gd name="adj1" fmla="val -32971"/>
              <a:gd name="adj2" fmla="val -31310"/>
              <a:gd name="adj3" fmla="val 16667"/>
            </a:avLst>
          </a:prstGeom>
          <a:solidFill>
            <a:schemeClr val="accent2"/>
          </a:solidFill>
          <a:ln w="635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CH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Mandel’s k-statistic outliers</a:t>
            </a:r>
            <a:r>
              <a:rPr lang="de-CH" sz="1200" dirty="0">
                <a:solidFill>
                  <a:srgbClr val="000000"/>
                </a:solidFill>
              </a:rPr>
              <a:t> (Laboratory 3)</a:t>
            </a:r>
            <a:r>
              <a:rPr kumimoji="0" lang="de-CH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and</a:t>
            </a:r>
            <a:r>
              <a:rPr kumimoji="0" lang="de-CH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kumimoji="0" lang="de-CH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h-statistic</a:t>
            </a:r>
            <a:r>
              <a:rPr kumimoji="0" lang="de-CH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lang="de-CH" sz="1200" dirty="0">
                <a:solidFill>
                  <a:srgbClr val="000000"/>
                </a:solidFill>
              </a:rPr>
              <a:t>outlier</a:t>
            </a:r>
            <a:r>
              <a:rPr kumimoji="0" lang="de-CH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(Lab</a:t>
            </a:r>
            <a:r>
              <a:rPr lang="de-CH" sz="1200" dirty="0">
                <a:solidFill>
                  <a:srgbClr val="000000"/>
                </a:solidFill>
              </a:rPr>
              <a:t>oratory 13)</a:t>
            </a:r>
            <a:endParaRPr kumimoji="0" lang="de-CH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77410356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88900"/>
            <a:ext cx="7926908" cy="812800"/>
          </a:xfrm>
        </p:spPr>
        <p:txBody>
          <a:bodyPr/>
          <a:lstStyle/>
          <a:p>
            <a:pPr algn="ctr"/>
            <a:r>
              <a:rPr lang="en-GB" sz="3200" dirty="0"/>
              <a:t>Presentation Overview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899592" y="1340768"/>
            <a:ext cx="7488832" cy="3435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de-CH" sz="2400" dirty="0"/>
              <a:t>General Information</a:t>
            </a: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de-CH" sz="2400" dirty="0"/>
              <a:t>Ametryn Method for TC; WG and SC formulations</a:t>
            </a: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de-CH" sz="2400" dirty="0"/>
              <a:t>Participants</a:t>
            </a: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de-CH" sz="2400" dirty="0"/>
              <a:t>Samples</a:t>
            </a: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de-CH" sz="2400" dirty="0"/>
              <a:t>Statistical Evaluation</a:t>
            </a: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de-CH" sz="2400" dirty="0"/>
              <a:t>Conclusion</a:t>
            </a:r>
          </a:p>
          <a:p>
            <a:pPr marL="285750" indent="-285750" defTabSz="957263" eaLnBrk="0" hangingPunct="0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Clr>
                <a:schemeClr val="tx2"/>
              </a:buClr>
              <a:defRPr/>
            </a:pPr>
            <a:endParaRPr lang="en-GB" sz="1600" dirty="0"/>
          </a:p>
        </p:txBody>
      </p:sp>
    </p:spTree>
  </p:cSld>
  <p:clrMapOvr>
    <a:masterClrMapping/>
  </p:clrMapOvr>
  <p:transition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Summary of the Statistical Evaluation – No Elimination</a:t>
            </a:r>
            <a:br>
              <a:rPr lang="en-US" dirty="0"/>
            </a:br>
            <a:endParaRPr lang="de-CH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502464"/>
              </p:ext>
            </p:extLst>
          </p:nvPr>
        </p:nvGraphicFramePr>
        <p:xfrm>
          <a:off x="539750" y="688975"/>
          <a:ext cx="7945438" cy="54763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Document" r:id="rId4" imgW="7907719" imgH="5313694" progId="Word.Document.12">
                  <p:embed/>
                </p:oleObj>
              </mc:Choice>
              <mc:Fallback>
                <p:oleObj name="Document" r:id="rId4" imgW="7907719" imgH="5313694" progId="Word.Document.12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750" y="688975"/>
                        <a:ext cx="7945438" cy="54763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2187578"/>
      </p:ext>
    </p:extLst>
  </p:cSld>
  <p:clrMapOvr>
    <a:masterClrMapping/>
  </p:clrMapOvr>
  <p:transition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the Statistical Evaluation – Elimination of Outliers and Stragglers</a:t>
            </a:r>
            <a:endParaRPr lang="de-CH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4878705"/>
              </p:ext>
            </p:extLst>
          </p:nvPr>
        </p:nvGraphicFramePr>
        <p:xfrm>
          <a:off x="694680" y="834465"/>
          <a:ext cx="8110537" cy="569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Document" r:id="rId3" imgW="6133105" imgH="4311382" progId="Word.Document.12">
                  <p:embed/>
                </p:oleObj>
              </mc:Choice>
              <mc:Fallback>
                <p:oleObj name="Document" r:id="rId3" imgW="6133105" imgH="4311382" progId="Word.Document.12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94680" y="834465"/>
                        <a:ext cx="8110537" cy="5695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4277156"/>
      </p:ext>
    </p:extLst>
  </p:cSld>
  <p:clrMapOvr>
    <a:masterClrMapping/>
  </p:clrMapOvr>
  <p:transition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00034" y="1052736"/>
            <a:ext cx="8358911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With the elimination of outliers and stragglers, the between laboratory experimental Relative Reproducibility Standard Deviation (% RSD</a:t>
            </a:r>
            <a:r>
              <a:rPr lang="en-US" sz="2400" baseline="-25000" dirty="0"/>
              <a:t>R</a:t>
            </a:r>
            <a:r>
              <a:rPr lang="en-US" sz="2400" dirty="0"/>
              <a:t>) is within the acceptance limit based on the Horwitz curve calculation (% RSD</a:t>
            </a:r>
            <a:r>
              <a:rPr lang="en-US" sz="2400" baseline="-25000" dirty="0"/>
              <a:t>R(</a:t>
            </a:r>
            <a:r>
              <a:rPr lang="en-US" sz="2400" baseline="-25000" dirty="0" err="1"/>
              <a:t>Hor</a:t>
            </a:r>
            <a:r>
              <a:rPr lang="en-US" sz="2400" baseline="-25000" dirty="0"/>
              <a:t>)</a:t>
            </a:r>
            <a:r>
              <a:rPr lang="en-US" sz="2400" dirty="0"/>
              <a:t>) for all samples tested (TC, WG and SC formulations) </a:t>
            </a:r>
          </a:p>
          <a:p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r>
              <a:rPr lang="en-GB" sz="2400" dirty="0"/>
              <a:t>	</a:t>
            </a:r>
            <a:r>
              <a:rPr lang="en-US" sz="2400" dirty="0"/>
              <a:t> 	    </a:t>
            </a:r>
            <a:r>
              <a:rPr lang="en-US" sz="2800" dirty="0"/>
              <a:t>% RSD</a:t>
            </a:r>
            <a:r>
              <a:rPr lang="en-US" sz="2800" baseline="-25000" dirty="0"/>
              <a:t>R </a:t>
            </a:r>
            <a:r>
              <a:rPr lang="en-GB" sz="2800" dirty="0"/>
              <a:t>&lt; % RSD</a:t>
            </a:r>
            <a:r>
              <a:rPr lang="en-GB" sz="2800" baseline="-25000" dirty="0"/>
              <a:t>R(</a:t>
            </a:r>
            <a:r>
              <a:rPr lang="en-GB" sz="2800" baseline="-25000" dirty="0" err="1"/>
              <a:t>Hor</a:t>
            </a:r>
            <a:r>
              <a:rPr lang="en-GB" sz="2800" baseline="-25000" dirty="0"/>
              <a:t>)</a:t>
            </a:r>
            <a:endParaRPr lang="en-US" sz="2800" baseline="-25000" dirty="0"/>
          </a:p>
          <a:p>
            <a:endParaRPr lang="en-US" sz="1600" baseline="0" dirty="0"/>
          </a:p>
          <a:p>
            <a:pPr>
              <a:buClr>
                <a:schemeClr val="tx2"/>
              </a:buClr>
            </a:pPr>
            <a:endParaRPr lang="en-GB" sz="1600" dirty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60648"/>
            <a:ext cx="8348939" cy="812800"/>
          </a:xfrm>
        </p:spPr>
        <p:txBody>
          <a:bodyPr/>
          <a:lstStyle/>
          <a:p>
            <a:r>
              <a:rPr lang="en-GB" sz="320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352396453"/>
      </p:ext>
    </p:extLst>
  </p:cSld>
  <p:clrMapOvr>
    <a:masterClrMapping/>
  </p:clrMapOvr>
  <p:transition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260350"/>
            <a:ext cx="8348662" cy="812800"/>
          </a:xfrm>
        </p:spPr>
        <p:txBody>
          <a:bodyPr/>
          <a:lstStyle/>
          <a:p>
            <a:r>
              <a:rPr lang="en-GB" sz="3200" dirty="0"/>
              <a:t>Conclusion</a:t>
            </a:r>
          </a:p>
        </p:txBody>
      </p:sp>
      <p:sp>
        <p:nvSpPr>
          <p:cNvPr id="39940" name="Rectangle 3"/>
          <p:cNvSpPr txBox="1">
            <a:spLocks noChangeArrowheads="1"/>
          </p:cNvSpPr>
          <p:nvPr/>
        </p:nvSpPr>
        <p:spPr bwMode="auto">
          <a:xfrm>
            <a:off x="500063" y="1052513"/>
            <a:ext cx="8358187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/>
              <a:t> </a:t>
            </a:r>
            <a:endParaRPr lang="de-CH" sz="2400" dirty="0"/>
          </a:p>
          <a:p>
            <a:pPr eaLnBrk="1" hangingPunct="1"/>
            <a:endParaRPr lang="de-CH" sz="2400" dirty="0"/>
          </a:p>
          <a:p>
            <a:pPr algn="ctr" eaLnBrk="1" hangingPunct="1"/>
            <a:endParaRPr lang="de-CH" sz="2400" dirty="0"/>
          </a:p>
          <a:p>
            <a:pPr algn="ctr" eaLnBrk="1" hangingPunct="1"/>
            <a:endParaRPr lang="de-CH" sz="2400" dirty="0"/>
          </a:p>
          <a:p>
            <a:pPr algn="ctr" eaLnBrk="1" hangingPunct="1"/>
            <a:r>
              <a:rPr lang="de-CH" sz="2400" dirty="0"/>
              <a:t>We consider the method 5265/m to be suitably validated </a:t>
            </a:r>
          </a:p>
          <a:p>
            <a:pPr eaLnBrk="1" hangingPunct="1"/>
            <a:endParaRPr lang="de-CH" sz="2400" dirty="0"/>
          </a:p>
          <a:p>
            <a:pPr eaLnBrk="1" hangingPunct="1"/>
            <a:r>
              <a:rPr lang="de-CH" sz="2400" b="1" dirty="0">
                <a:solidFill>
                  <a:schemeClr val="tx2"/>
                </a:solidFill>
              </a:rPr>
              <a:t>We recommend that method 5265/m is considered as a provisional CIPAC method </a:t>
            </a:r>
          </a:p>
          <a:p>
            <a:pPr eaLnBrk="1" hangingPunct="1"/>
            <a:endParaRPr lang="en-US" sz="2400" dirty="0"/>
          </a:p>
        </p:txBody>
      </p:sp>
      <p:sp>
        <p:nvSpPr>
          <p:cNvPr id="39942" name="Right Arrow 8"/>
          <p:cNvSpPr>
            <a:spLocks noChangeArrowheads="1"/>
          </p:cNvSpPr>
          <p:nvPr/>
        </p:nvSpPr>
        <p:spPr bwMode="auto">
          <a:xfrm rot="5400000">
            <a:off x="4000500" y="1143001"/>
            <a:ext cx="1000125" cy="1143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6350" algn="ctr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>
              <a:spcAft>
                <a:spcPts val="600"/>
              </a:spcAft>
            </a:pP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2837399"/>
      </p:ext>
    </p:extLst>
  </p:cSld>
  <p:clrMapOvr>
    <a:masterClrMapping/>
  </p:clrMapOvr>
  <p:transition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00034" y="1052736"/>
            <a:ext cx="8358911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buFont typeface="Wingdings" pitchFamily="2" charset="2"/>
              <a:buChar char="§"/>
            </a:pPr>
            <a:endParaRPr lang="en-US" sz="2400" dirty="0"/>
          </a:p>
          <a:p>
            <a:r>
              <a:rPr lang="en-US" sz="2400" dirty="0"/>
              <a:t>	</a:t>
            </a:r>
          </a:p>
          <a:p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endParaRPr lang="de-CH" sz="2400" dirty="0"/>
          </a:p>
          <a:p>
            <a:r>
              <a:rPr lang="en-GB" sz="2400" dirty="0"/>
              <a:t>	</a:t>
            </a:r>
          </a:p>
          <a:p>
            <a:endParaRPr lang="en-US" sz="2400" baseline="0" dirty="0"/>
          </a:p>
          <a:p>
            <a:endParaRPr lang="en-US" sz="1600" baseline="0" dirty="0"/>
          </a:p>
          <a:p>
            <a:pPr>
              <a:buClr>
                <a:schemeClr val="tx2"/>
              </a:buClr>
            </a:pPr>
            <a:endParaRPr lang="en-GB" sz="16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39552" y="343396"/>
            <a:ext cx="8358187" cy="528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Char char="§"/>
            </a:pPr>
            <a:endParaRPr lang="en-US" sz="2400" dirty="0"/>
          </a:p>
          <a:p>
            <a:pPr eaLnBrk="1" hangingPunct="1"/>
            <a:endParaRPr lang="en-US" sz="3200" dirty="0"/>
          </a:p>
          <a:p>
            <a:pPr eaLnBrk="1" hangingPunct="1"/>
            <a:r>
              <a:rPr lang="en-US" sz="3200" dirty="0"/>
              <a:t>Special Thanks</a:t>
            </a:r>
          </a:p>
          <a:p>
            <a:pPr eaLnBrk="1" hangingPunct="1"/>
            <a:endParaRPr lang="en-US" sz="1800" dirty="0"/>
          </a:p>
          <a:p>
            <a:pPr algn="just" eaLnBrk="1" hangingPunct="1"/>
            <a:r>
              <a:rPr lang="en-US" sz="2400" dirty="0"/>
              <a:t>To all laboratories and their staff participating in this collaborative trial and completing the study, given the challenging pandemic in 2020.</a:t>
            </a:r>
          </a:p>
          <a:p>
            <a:pPr algn="just" eaLnBrk="1" hangingPunct="1"/>
            <a:endParaRPr lang="en-US" sz="2400" dirty="0"/>
          </a:p>
          <a:p>
            <a:pPr algn="just" eaLnBrk="1" hangingPunct="1"/>
            <a:r>
              <a:rPr lang="en-US" sz="2400" dirty="0"/>
              <a:t>Dr. Pichen Hsu (Syngenta) for her assistance in the statistical analysis of all provided laboratory data.</a:t>
            </a:r>
          </a:p>
          <a:p>
            <a:pPr algn="just" eaLnBrk="1" hangingPunct="1"/>
            <a:endParaRPr lang="en-US" sz="2400" dirty="0"/>
          </a:p>
          <a:p>
            <a:pPr eaLnBrk="1" hangingPunct="1"/>
            <a:endParaRPr lang="en-GB" sz="2400" dirty="0"/>
          </a:p>
          <a:p>
            <a:pPr eaLnBrk="1" hangingPunct="1"/>
            <a:endParaRPr lang="en-US" sz="2400" dirty="0"/>
          </a:p>
          <a:p>
            <a:pPr eaLnBrk="1" hangingPunct="1"/>
            <a:endParaRPr lang="en-US" sz="1600" dirty="0"/>
          </a:p>
          <a:p>
            <a:pPr eaLnBrk="1" hangingPunct="1">
              <a:buClr>
                <a:schemeClr val="tx2"/>
              </a:buClr>
            </a:pPr>
            <a:endParaRPr lang="en-GB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1763688" y="4149080"/>
            <a:ext cx="5040560" cy="1152128"/>
          </a:xfrm>
          <a:prstGeom prst="rect">
            <a:avLst/>
          </a:prstGeom>
          <a:noFill/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de-CH" sz="6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Handwriting" pitchFamily="66" charset="0"/>
                <a:cs typeface="+mn-cs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87730421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dirty="0"/>
              <a:t>General Information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73063" y="764704"/>
            <a:ext cx="8607425" cy="5427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buClr>
                <a:schemeClr val="tx2"/>
              </a:buClr>
            </a:pPr>
            <a:r>
              <a:rPr lang="de-CH" sz="2400" b="1" u="sng" dirty="0">
                <a:solidFill>
                  <a:srgbClr val="626469"/>
                </a:solidFill>
              </a:rPr>
              <a:t>Ametryn</a:t>
            </a:r>
          </a:p>
          <a:p>
            <a:endParaRPr lang="en-US" dirty="0">
              <a:solidFill>
                <a:srgbClr val="626469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1800" dirty="0">
                <a:solidFill>
                  <a:srgbClr val="626469"/>
                </a:solidFill>
              </a:rPr>
              <a:t>ISO common name: </a:t>
            </a:r>
            <a:r>
              <a:rPr lang="en-US" sz="1800" dirty="0" err="1">
                <a:solidFill>
                  <a:srgbClr val="626469"/>
                </a:solidFill>
              </a:rPr>
              <a:t>Ametryn</a:t>
            </a:r>
            <a:endParaRPr lang="en-US" sz="1800" dirty="0">
              <a:solidFill>
                <a:srgbClr val="626469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1800" dirty="0">
                <a:solidFill>
                  <a:srgbClr val="626469"/>
                </a:solidFill>
              </a:rPr>
              <a:t>Chemical Name:  </a:t>
            </a:r>
            <a:r>
              <a:rPr lang="en-US" sz="1800" dirty="0">
                <a:latin typeface="Arial" panose="020B0604020202020204" pitchFamily="34" charset="0"/>
                <a:ea typeface="Times New Roman" panose="02020603050405020304" pitchFamily="18" charset="0"/>
              </a:rPr>
              <a:t>4-N-ethyl-6-methylsulfanyl-2-N-propan-2-yl-1,3,5-triazine-diamine</a:t>
            </a:r>
            <a:endParaRPr lang="en-US" sz="1800" dirty="0">
              <a:solidFill>
                <a:srgbClr val="626469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1800" dirty="0">
                <a:solidFill>
                  <a:srgbClr val="626469"/>
                </a:solidFill>
              </a:rPr>
              <a:t>Molecular mass:  227.33 g/mole</a:t>
            </a:r>
            <a:endParaRPr lang="en-US" sz="1800" baseline="30000" dirty="0">
              <a:solidFill>
                <a:srgbClr val="626469"/>
              </a:solidFill>
            </a:endParaRPr>
          </a:p>
          <a:p>
            <a:pPr>
              <a:spcAft>
                <a:spcPts val="600"/>
              </a:spcAft>
            </a:pPr>
            <a:r>
              <a:rPr lang="de-CH" sz="1800" dirty="0">
                <a:solidFill>
                  <a:srgbClr val="626469"/>
                </a:solidFill>
              </a:rPr>
              <a:t>Empirical formula: </a:t>
            </a:r>
            <a:r>
              <a:rPr lang="en-US" sz="1800" dirty="0">
                <a:solidFill>
                  <a:srgbClr val="626469"/>
                </a:solidFill>
              </a:rPr>
              <a:t>C</a:t>
            </a:r>
            <a:r>
              <a:rPr lang="en-US" sz="1800" baseline="-25000" dirty="0">
                <a:solidFill>
                  <a:srgbClr val="626469"/>
                </a:solidFill>
              </a:rPr>
              <a:t>9</a:t>
            </a:r>
            <a:r>
              <a:rPr lang="en-US" sz="1800" dirty="0">
                <a:solidFill>
                  <a:srgbClr val="626469"/>
                </a:solidFill>
              </a:rPr>
              <a:t>H</a:t>
            </a:r>
            <a:r>
              <a:rPr lang="en-US" sz="1800" baseline="-25000" dirty="0">
                <a:solidFill>
                  <a:srgbClr val="626469"/>
                </a:solidFill>
              </a:rPr>
              <a:t>17</a:t>
            </a:r>
            <a:r>
              <a:rPr lang="en-US" sz="1800" dirty="0">
                <a:solidFill>
                  <a:srgbClr val="626469"/>
                </a:solidFill>
              </a:rPr>
              <a:t>N</a:t>
            </a:r>
            <a:r>
              <a:rPr lang="en-US" sz="1800" baseline="-25000" dirty="0">
                <a:solidFill>
                  <a:srgbClr val="626469"/>
                </a:solidFill>
              </a:rPr>
              <a:t>5</a:t>
            </a:r>
            <a:r>
              <a:rPr lang="en-US" sz="1800" dirty="0">
                <a:solidFill>
                  <a:srgbClr val="626469"/>
                </a:solidFill>
              </a:rPr>
              <a:t>S</a:t>
            </a:r>
            <a:endParaRPr lang="en-US" sz="1800" baseline="-25000" dirty="0">
              <a:solidFill>
                <a:srgbClr val="626469"/>
              </a:solidFill>
            </a:endParaRPr>
          </a:p>
          <a:p>
            <a:pPr>
              <a:spcAft>
                <a:spcPts val="600"/>
              </a:spcAft>
            </a:pPr>
            <a:r>
              <a:rPr lang="pt-BR" sz="1800" dirty="0">
                <a:solidFill>
                  <a:srgbClr val="626469"/>
                </a:solidFill>
              </a:rPr>
              <a:t>Structure: </a:t>
            </a:r>
            <a:endParaRPr lang="en-US" sz="1800" dirty="0">
              <a:solidFill>
                <a:srgbClr val="626469"/>
              </a:solidFill>
            </a:endParaRPr>
          </a:p>
          <a:p>
            <a:pPr algn="ctr">
              <a:buClr>
                <a:schemeClr val="tx2"/>
              </a:buClr>
            </a:pPr>
            <a:endParaRPr lang="de-CH" sz="2400" baseline="0" dirty="0">
              <a:solidFill>
                <a:srgbClr val="000000"/>
              </a:solidFill>
            </a:endParaRPr>
          </a:p>
          <a:p>
            <a:pPr>
              <a:buClr>
                <a:schemeClr val="tx2"/>
              </a:buClr>
            </a:pPr>
            <a:endParaRPr lang="en-US" sz="1800" baseline="0" dirty="0">
              <a:solidFill>
                <a:srgbClr val="000000"/>
              </a:solidFill>
            </a:endParaRPr>
          </a:p>
          <a:p>
            <a:pPr>
              <a:buClr>
                <a:schemeClr val="tx2"/>
              </a:buClr>
            </a:pPr>
            <a:endParaRPr lang="en-US" sz="1800" dirty="0">
              <a:solidFill>
                <a:srgbClr val="000000"/>
              </a:solidFill>
            </a:endParaRPr>
          </a:p>
          <a:p>
            <a:pPr>
              <a:buClr>
                <a:schemeClr val="tx2"/>
              </a:buClr>
            </a:pPr>
            <a:endParaRPr lang="en-US" sz="1800" baseline="0" dirty="0">
              <a:solidFill>
                <a:srgbClr val="000000"/>
              </a:solidFill>
            </a:endParaRPr>
          </a:p>
          <a:p>
            <a:pPr>
              <a:buClr>
                <a:schemeClr val="tx2"/>
              </a:buClr>
            </a:pPr>
            <a:endParaRPr lang="en-US" sz="1800" baseline="0" dirty="0">
              <a:solidFill>
                <a:srgbClr val="626469"/>
              </a:solidFill>
            </a:endParaRPr>
          </a:p>
          <a:p>
            <a:pPr marL="285750" indent="-285750"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US" sz="1800" baseline="0" dirty="0">
                <a:solidFill>
                  <a:srgbClr val="626469"/>
                </a:solidFill>
              </a:rPr>
              <a:t>Method</a:t>
            </a:r>
            <a:r>
              <a:rPr lang="en-US" sz="1800" dirty="0">
                <a:solidFill>
                  <a:srgbClr val="626469"/>
                </a:solidFill>
              </a:rPr>
              <a:t> quantitates </a:t>
            </a:r>
            <a:r>
              <a:rPr lang="en-US" sz="1800" dirty="0" err="1">
                <a:solidFill>
                  <a:srgbClr val="626469"/>
                </a:solidFill>
              </a:rPr>
              <a:t>Ametryn</a:t>
            </a:r>
            <a:r>
              <a:rPr lang="en-US" sz="1800" dirty="0">
                <a:solidFill>
                  <a:srgbClr val="626469"/>
                </a:solidFill>
              </a:rPr>
              <a:t> in technical material (TC) and in associated formulations [water dispersible granules (WG); suspension concentrate (SC)]</a:t>
            </a:r>
          </a:p>
          <a:p>
            <a:pPr marL="285750" indent="-285750">
              <a:buClr>
                <a:schemeClr val="tx2"/>
              </a:buClr>
              <a:buFont typeface="Wingdings" panose="05000000000000000000" pitchFamily="2" charset="2"/>
              <a:buChar char="q"/>
            </a:pPr>
            <a:endParaRPr lang="en-US" sz="1800" dirty="0">
              <a:solidFill>
                <a:srgbClr val="626469"/>
              </a:solidFill>
            </a:endParaRPr>
          </a:p>
          <a:p>
            <a:pPr marL="285750" indent="-285750"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US" sz="1800" dirty="0" err="1">
                <a:solidFill>
                  <a:srgbClr val="626469"/>
                </a:solidFill>
              </a:rPr>
              <a:t>Ametryn</a:t>
            </a:r>
            <a:r>
              <a:rPr lang="en-US" sz="1800" dirty="0">
                <a:solidFill>
                  <a:srgbClr val="626469"/>
                </a:solidFill>
              </a:rPr>
              <a:t> peak resolved from internal standard and any potential sample matrix interferences (impurities, formulation components) by use of suitable chromatographic conditions</a:t>
            </a:r>
            <a:r>
              <a:rPr lang="en-US" sz="1800" baseline="0" dirty="0">
                <a:solidFill>
                  <a:srgbClr val="626469"/>
                </a:solidFill>
              </a:rPr>
              <a:t> </a:t>
            </a:r>
          </a:p>
          <a:p>
            <a:endParaRPr lang="en-US" sz="1600" baseline="0" dirty="0"/>
          </a:p>
          <a:p>
            <a:endParaRPr lang="en-US" sz="1600" baseline="0" dirty="0"/>
          </a:p>
          <a:p>
            <a:pPr>
              <a:buClr>
                <a:schemeClr val="tx2"/>
              </a:buClr>
            </a:pPr>
            <a:endParaRPr lang="en-GB" sz="1600" dirty="0"/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5004048" y="256490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CH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CH"/>
          </a:p>
        </p:txBody>
      </p:sp>
      <p:sp>
        <p:nvSpPr>
          <p:cNvPr id="6" name="Rectangle 86"/>
          <p:cNvSpPr>
            <a:spLocks noChangeArrowheads="1"/>
          </p:cNvSpPr>
          <p:nvPr/>
        </p:nvSpPr>
        <p:spPr bwMode="auto">
          <a:xfrm>
            <a:off x="152044" y="-31541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A152FD9-D8F2-4497-BAF3-1A428C254DA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623586"/>
            <a:ext cx="2237740" cy="184721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dirty="0"/>
              <a:t>General Information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95536" y="836712"/>
            <a:ext cx="8607425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buClr>
                <a:schemeClr val="tx2"/>
              </a:buClr>
            </a:pPr>
            <a:endParaRPr lang="en-US" sz="2400" dirty="0"/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Two TC’s and two formulation types (WG, SC) were analyzed for </a:t>
            </a:r>
            <a:r>
              <a:rPr lang="en-US" sz="2400" dirty="0" err="1"/>
              <a:t>Ametryn</a:t>
            </a:r>
            <a:r>
              <a:rPr lang="en-US" sz="2400" dirty="0"/>
              <a:t> content</a:t>
            </a:r>
          </a:p>
          <a:p>
            <a:pPr marL="800100" lvl="1" indent="-342900">
              <a:spcAft>
                <a:spcPts val="600"/>
              </a:spcAft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en-US" sz="2400" dirty="0"/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Participants received samples and testing protocol including details on proposed gas chromatographic conditions and information on calculations and reporting of Study results</a:t>
            </a: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Font typeface="Wingdings" panose="05000000000000000000" pitchFamily="2" charset="2"/>
              <a:buChar char="q"/>
            </a:pPr>
            <a:endParaRPr lang="en-US" sz="2400" dirty="0"/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Any deviations from the proposed </a:t>
            </a:r>
            <a:r>
              <a:rPr lang="en-US" sz="2400" dirty="0" err="1"/>
              <a:t>Ametryn</a:t>
            </a:r>
            <a:r>
              <a:rPr lang="en-US" sz="2400" dirty="0"/>
              <a:t> method conditions were noted by the participating laboratories</a:t>
            </a:r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Font typeface="Wingdings" panose="05000000000000000000" pitchFamily="2" charset="2"/>
              <a:buChar char="q"/>
            </a:pPr>
            <a:endParaRPr lang="en-US" sz="2400" dirty="0"/>
          </a:p>
          <a:p>
            <a:pPr marL="342900" indent="-342900">
              <a:spcAft>
                <a:spcPts val="600"/>
              </a:spcAft>
              <a:buClr>
                <a:schemeClr val="tx2"/>
              </a:buClr>
              <a:buFont typeface="Wingdings" panose="05000000000000000000" pitchFamily="2" charset="2"/>
              <a:buChar char="q"/>
            </a:pPr>
            <a:endParaRPr lang="en-US" sz="2400" dirty="0"/>
          </a:p>
          <a:p>
            <a:pPr marL="800100" lvl="1" indent="-342900">
              <a:spcAft>
                <a:spcPts val="600"/>
              </a:spcAft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en-US" sz="2400" dirty="0"/>
          </a:p>
          <a:p>
            <a:pPr>
              <a:spcAft>
                <a:spcPts val="600"/>
              </a:spcAft>
              <a:buClr>
                <a:schemeClr val="tx2"/>
              </a:buClr>
            </a:pPr>
            <a:r>
              <a:rPr lang="en-US" sz="2400" dirty="0"/>
              <a:t>  </a:t>
            </a:r>
          </a:p>
          <a:p>
            <a:pPr lvl="3">
              <a:spcAft>
                <a:spcPts val="600"/>
              </a:spcAft>
              <a:buClr>
                <a:schemeClr val="tx2"/>
              </a:buClr>
            </a:pPr>
            <a:endParaRPr lang="en-US" sz="2400" dirty="0"/>
          </a:p>
          <a:p>
            <a:pPr lvl="3">
              <a:spcAft>
                <a:spcPts val="600"/>
              </a:spcAft>
              <a:buClr>
                <a:schemeClr val="tx2"/>
              </a:buClr>
            </a:pPr>
            <a:endParaRPr lang="en-US" dirty="0"/>
          </a:p>
          <a:p>
            <a:endParaRPr lang="en-US" sz="1800" dirty="0">
              <a:solidFill>
                <a:srgbClr val="000000"/>
              </a:solidFill>
            </a:endParaRPr>
          </a:p>
          <a:p>
            <a:r>
              <a:rPr lang="en-US" sz="1600" baseline="0" dirty="0"/>
              <a:t>	</a:t>
            </a:r>
          </a:p>
          <a:p>
            <a:endParaRPr lang="en-US" sz="1600" baseline="0" dirty="0"/>
          </a:p>
          <a:p>
            <a:pPr>
              <a:buClr>
                <a:schemeClr val="tx2"/>
              </a:buClr>
            </a:pPr>
            <a:endParaRPr lang="en-GB" sz="1600" dirty="0"/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67659"/>
            <a:ext cx="7772400" cy="2928958"/>
          </a:xfrm>
        </p:spPr>
        <p:txBody>
          <a:bodyPr>
            <a:noAutofit/>
          </a:bodyPr>
          <a:lstStyle/>
          <a:p>
            <a:pPr algn="ctr"/>
            <a:r>
              <a:rPr lang="de-CH" sz="2800" dirty="0"/>
              <a:t>Determination of Ametryn</a:t>
            </a:r>
            <a:br>
              <a:rPr lang="de-CH" sz="2800" dirty="0"/>
            </a:br>
            <a:r>
              <a:rPr lang="de-CH" sz="2800" dirty="0"/>
              <a:t> </a:t>
            </a:r>
            <a:br>
              <a:rPr lang="de-CH" sz="2800" dirty="0"/>
            </a:br>
            <a:r>
              <a:rPr lang="de-CH" sz="2800" dirty="0"/>
              <a:t>in TC and WG, SC Formulations</a:t>
            </a:r>
            <a:br>
              <a:rPr lang="de-CH" sz="2800" dirty="0"/>
            </a:br>
            <a:r>
              <a:rPr lang="de-CH" sz="2800" dirty="0"/>
              <a:t/>
            </a:r>
            <a:br>
              <a:rPr lang="de-CH" sz="2800" dirty="0"/>
            </a:br>
            <a:r>
              <a:rPr lang="de-CH" sz="2800" dirty="0"/>
              <a:t>CIPAC Full Scale Collaborative Study (5266/R)</a:t>
            </a:r>
            <a:br>
              <a:rPr lang="de-CH" sz="2800" dirty="0"/>
            </a:br>
            <a:r>
              <a:rPr lang="de-CH" sz="2800" dirty="0"/>
              <a:t/>
            </a:r>
            <a:br>
              <a:rPr lang="de-CH" sz="2800" dirty="0"/>
            </a:br>
            <a:r>
              <a:rPr lang="de-CH" dirty="0"/>
              <a:t/>
            </a:r>
            <a:br>
              <a:rPr lang="de-CH" dirty="0"/>
            </a:br>
            <a:r>
              <a:rPr lang="de-CH" dirty="0"/>
              <a:t/>
            </a:r>
            <a:br>
              <a:rPr lang="de-CH" dirty="0"/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DE60C5D-F13D-4142-971D-883005BDF4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05" y="3386065"/>
            <a:ext cx="2695575" cy="22031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54BC12F-F2FF-40DF-911C-A168C3C534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2822" y="3296617"/>
            <a:ext cx="2068562" cy="2436639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453437" cy="812800"/>
          </a:xfrm>
        </p:spPr>
        <p:txBody>
          <a:bodyPr/>
          <a:lstStyle/>
          <a:p>
            <a:pPr algn="ctr"/>
            <a:r>
              <a:rPr lang="en-GB" sz="3200" dirty="0"/>
              <a:t>Outline of </a:t>
            </a:r>
            <a:r>
              <a:rPr lang="en-GB" sz="3200" dirty="0" err="1"/>
              <a:t>Ametryn</a:t>
            </a:r>
            <a:r>
              <a:rPr lang="en-GB" sz="3200" dirty="0"/>
              <a:t> Method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95537" y="908720"/>
            <a:ext cx="8280920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The sample containing </a:t>
            </a:r>
            <a:r>
              <a:rPr lang="en-US" sz="2400" dirty="0" err="1"/>
              <a:t>Ametryn</a:t>
            </a:r>
            <a:r>
              <a:rPr lang="en-US" sz="2400" dirty="0"/>
              <a:t> is dissolved in acetone containing an internal standard (dipropyl phthalate)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Sample solution is sonicated and then filtered (PTFE) into vials for analysis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The </a:t>
            </a:r>
            <a:r>
              <a:rPr lang="en-US" sz="2400" dirty="0" err="1"/>
              <a:t>Ametryn</a:t>
            </a:r>
            <a:r>
              <a:rPr lang="en-US" sz="2400" dirty="0"/>
              <a:t> concentration is determined by capillary gas chromatography using split injection and flame ionization detection with internal standard calibration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Results reported in g/kg to one decimal place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  <a:p>
            <a:endParaRPr lang="en-US" sz="2400" dirty="0"/>
          </a:p>
          <a:p>
            <a:endParaRPr lang="en-US" sz="2400" baseline="0" dirty="0"/>
          </a:p>
          <a:p>
            <a:r>
              <a:rPr lang="en-US" sz="2400" baseline="0" dirty="0"/>
              <a:t>	</a:t>
            </a:r>
          </a:p>
          <a:p>
            <a:endParaRPr lang="en-US" sz="1600" baseline="0" dirty="0"/>
          </a:p>
          <a:p>
            <a:pPr>
              <a:buClr>
                <a:schemeClr val="tx2"/>
              </a:buClr>
            </a:pPr>
            <a:endParaRPr lang="en-GB" sz="1600" dirty="0"/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453437" cy="812800"/>
          </a:xfrm>
        </p:spPr>
        <p:txBody>
          <a:bodyPr/>
          <a:lstStyle/>
          <a:p>
            <a:pPr algn="ctr"/>
            <a:r>
              <a:rPr lang="en-GB" sz="3200" dirty="0"/>
              <a:t>Proposed </a:t>
            </a:r>
            <a:r>
              <a:rPr lang="en-GB" sz="3200" dirty="0" err="1"/>
              <a:t>Ametryn</a:t>
            </a:r>
            <a:r>
              <a:rPr lang="en-GB" sz="3200" dirty="0"/>
              <a:t> Method Conditions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95536" y="1073448"/>
            <a:ext cx="8607425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 sz="2000" b="1" i="1" dirty="0"/>
              <a:t>Capillary GC Column:</a:t>
            </a:r>
            <a:r>
              <a:rPr lang="en-US" sz="2000" b="1" dirty="0"/>
              <a:t> </a:t>
            </a:r>
          </a:p>
          <a:p>
            <a:r>
              <a:rPr lang="en-US" sz="2000" dirty="0"/>
              <a:t>Fused silica, length 30 m x 0.25 mm internal diameter; DB-WAX or equivalent phase, with film thickness of 0.25 </a:t>
            </a:r>
            <a:r>
              <a:rPr lang="en-US" sz="2000" dirty="0">
                <a:sym typeface="Symbol"/>
              </a:rPr>
              <a:t>m </a:t>
            </a:r>
          </a:p>
          <a:p>
            <a:r>
              <a:rPr lang="en-US" sz="2000" dirty="0">
                <a:sym typeface="Symbol"/>
              </a:rPr>
              <a:t>(Crosslinked polyethylene glycol, high-polarity column).</a:t>
            </a:r>
            <a:endParaRPr lang="en-US" sz="2000" baseline="0" dirty="0">
              <a:sym typeface="Symbol"/>
            </a:endParaRPr>
          </a:p>
          <a:p>
            <a:endParaRPr lang="en-US" sz="2000" i="1" dirty="0">
              <a:sym typeface="Symbol"/>
            </a:endParaRPr>
          </a:p>
          <a:p>
            <a:r>
              <a:rPr lang="en-US" sz="2000" b="1" i="1" dirty="0">
                <a:sym typeface="Symbol"/>
              </a:rPr>
              <a:t>Oven Temperature (Isothermal):</a:t>
            </a:r>
            <a:r>
              <a:rPr lang="en-US" sz="2000" b="1" dirty="0">
                <a:sym typeface="Symbol"/>
              </a:rPr>
              <a:t> 	</a:t>
            </a:r>
            <a:r>
              <a:rPr lang="en-US" sz="2000" dirty="0">
                <a:sym typeface="Symbol"/>
              </a:rPr>
              <a:t>200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°</a:t>
            </a:r>
            <a:r>
              <a:rPr lang="en-US" sz="2000" dirty="0">
                <a:sym typeface="Symbol"/>
              </a:rPr>
              <a:t>C</a:t>
            </a:r>
          </a:p>
          <a:p>
            <a:r>
              <a:rPr lang="en-US" sz="2000" b="1" baseline="0" dirty="0">
                <a:sym typeface="Symbol"/>
              </a:rPr>
              <a:t>Injector Temperature: 			</a:t>
            </a:r>
            <a:r>
              <a:rPr lang="en-US" sz="2000" dirty="0">
                <a:solidFill>
                  <a:srgbClr val="626469"/>
                </a:solidFill>
                <a:latin typeface="Arial" panose="020B0604020202020204" pitchFamily="34" charset="0"/>
              </a:rPr>
              <a:t>275</a:t>
            </a:r>
            <a:r>
              <a:rPr lang="en-US" sz="2000" dirty="0">
                <a:solidFill>
                  <a:srgbClr val="626469"/>
                </a:solidFill>
                <a:latin typeface="+mn-ea"/>
                <a:cs typeface="Arial" panose="020B0604020202020204" pitchFamily="34" charset="0"/>
              </a:rPr>
              <a:t>°</a:t>
            </a:r>
            <a:r>
              <a:rPr lang="en-US" sz="2000" dirty="0">
                <a:solidFill>
                  <a:srgbClr val="626469"/>
                </a:solidFill>
                <a:latin typeface="Arial" panose="020B0604020202020204" pitchFamily="34" charset="0"/>
              </a:rPr>
              <a:t>C</a:t>
            </a:r>
          </a:p>
          <a:p>
            <a:r>
              <a:rPr lang="en-US" sz="2000" b="1" baseline="0" dirty="0">
                <a:solidFill>
                  <a:srgbClr val="626469"/>
                </a:solidFill>
                <a:latin typeface="Arial" panose="020B0604020202020204" pitchFamily="34" charset="0"/>
              </a:rPr>
              <a:t>Detector Temperature</a:t>
            </a:r>
            <a:r>
              <a:rPr lang="en-US" sz="2000" baseline="0" dirty="0">
                <a:solidFill>
                  <a:srgbClr val="626469"/>
                </a:solidFill>
                <a:latin typeface="Arial" panose="020B0604020202020204" pitchFamily="34" charset="0"/>
              </a:rPr>
              <a:t>:			3</a:t>
            </a:r>
            <a:r>
              <a:rPr lang="en-US" sz="2000" dirty="0">
                <a:solidFill>
                  <a:srgbClr val="626469"/>
                </a:solidFill>
                <a:latin typeface="Arial" panose="020B0604020202020204" pitchFamily="34" charset="0"/>
              </a:rPr>
              <a:t>00</a:t>
            </a:r>
            <a:r>
              <a:rPr lang="en-US" sz="2000" dirty="0">
                <a:solidFill>
                  <a:srgbClr val="626469"/>
                </a:solidFill>
                <a:latin typeface="+mn-ea"/>
                <a:cs typeface="Arial" panose="020B0604020202020204" pitchFamily="34" charset="0"/>
              </a:rPr>
              <a:t>°</a:t>
            </a:r>
            <a:r>
              <a:rPr lang="en-US" sz="2000" dirty="0">
                <a:solidFill>
                  <a:srgbClr val="626469"/>
                </a:solidFill>
                <a:latin typeface="Arial" panose="020B0604020202020204" pitchFamily="34" charset="0"/>
              </a:rPr>
              <a:t>C</a:t>
            </a:r>
            <a:r>
              <a:rPr lang="en-US" sz="2000" baseline="0" dirty="0"/>
              <a:t>	</a:t>
            </a:r>
            <a:endParaRPr lang="de-CH" sz="2000" dirty="0"/>
          </a:p>
          <a:p>
            <a:endParaRPr lang="de-CH" sz="2000" i="1" baseline="0" dirty="0"/>
          </a:p>
          <a:p>
            <a:r>
              <a:rPr lang="de-CH" sz="2000" b="1" i="1" baseline="0" dirty="0"/>
              <a:t>Flow</a:t>
            </a:r>
            <a:r>
              <a:rPr lang="de-CH" sz="2000" baseline="0" dirty="0"/>
              <a:t> : Helium 2.5 mL/min (Constant Flow)</a:t>
            </a:r>
            <a:endParaRPr lang="de-CH" sz="2000" i="1" dirty="0"/>
          </a:p>
          <a:p>
            <a:r>
              <a:rPr lang="de-CH" sz="2000" b="1" i="1" dirty="0"/>
              <a:t>Split</a:t>
            </a:r>
            <a:r>
              <a:rPr lang="de-CH" sz="2000" dirty="0"/>
              <a:t>: 40:1</a:t>
            </a:r>
          </a:p>
          <a:p>
            <a:endParaRPr lang="en-GB" sz="2000" i="1" dirty="0"/>
          </a:p>
          <a:p>
            <a:r>
              <a:rPr lang="en-GB" sz="2000" b="1" i="1" dirty="0"/>
              <a:t>Retention Times</a:t>
            </a:r>
            <a:r>
              <a:rPr lang="en-GB" sz="2000" i="1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Ametryn</a:t>
            </a:r>
            <a:r>
              <a:rPr lang="en-GB" sz="2000" dirty="0"/>
              <a:t>: 17 min. approximately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Dipropyl Phthalate Internal Standard (IS): 5 min. approximately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RRT of </a:t>
            </a:r>
            <a:r>
              <a:rPr lang="en-GB" sz="2000" dirty="0" err="1"/>
              <a:t>Ametryn</a:t>
            </a:r>
            <a:r>
              <a:rPr lang="en-GB" sz="2000" dirty="0"/>
              <a:t>/Internal Standard: approximately 3.4</a:t>
            </a:r>
            <a:r>
              <a:rPr lang="en-GB" sz="2400" dirty="0"/>
              <a:t>	</a:t>
            </a:r>
            <a:endParaRPr lang="en-US" sz="1600" baseline="0" dirty="0"/>
          </a:p>
          <a:p>
            <a:pPr>
              <a:buClr>
                <a:schemeClr val="tx2"/>
              </a:buClr>
            </a:pPr>
            <a:endParaRPr lang="en-GB" sz="1600" dirty="0"/>
          </a:p>
        </p:txBody>
      </p:sp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09887"/>
            <a:ext cx="8453437" cy="812800"/>
          </a:xfrm>
        </p:spPr>
        <p:txBody>
          <a:bodyPr/>
          <a:lstStyle/>
          <a:p>
            <a:pPr algn="ctr"/>
            <a:r>
              <a:rPr lang="en-GB" sz="3200" dirty="0"/>
              <a:t>Method Calculations</a:t>
            </a:r>
          </a:p>
        </p:txBody>
      </p:sp>
      <p:sp>
        <p:nvSpPr>
          <p:cNvPr id="5" name="Rectangle 4"/>
          <p:cNvSpPr/>
          <p:nvPr/>
        </p:nvSpPr>
        <p:spPr>
          <a:xfrm>
            <a:off x="1053128" y="1033084"/>
            <a:ext cx="23647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hangingPunct="0">
              <a:spcBef>
                <a:spcPts val="0"/>
              </a:spcBef>
              <a:spcAft>
                <a:spcPts val="0"/>
              </a:spcAft>
            </a:pPr>
            <a:r>
              <a:rPr lang="en-US" sz="1800" b="1" u="sng" dirty="0">
                <a:latin typeface="Arial" panose="020B0604020202020204" pitchFamily="34" charset="0"/>
                <a:cs typeface="Times New Roman" panose="02020603050405020304" pitchFamily="18" charset="0"/>
              </a:rPr>
              <a:t>Response factor RF</a:t>
            </a:r>
            <a:endParaRPr lang="en-US" sz="1800" b="1" dirty="0">
              <a:effectLst/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204"/>
          <p:cNvSpPr>
            <a:spLocks noChangeArrowheads="1"/>
          </p:cNvSpPr>
          <p:nvPr/>
        </p:nvSpPr>
        <p:spPr bwMode="auto">
          <a:xfrm>
            <a:off x="2267744" y="170080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2237443"/>
              </p:ext>
            </p:extLst>
          </p:nvPr>
        </p:nvGraphicFramePr>
        <p:xfrm>
          <a:off x="1669777" y="1562708"/>
          <a:ext cx="1224136" cy="5444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r:id="rId4" imgW="901309" imgH="393529" progId="Equation.2">
                  <p:embed/>
                </p:oleObj>
              </mc:Choice>
              <mc:Fallback>
                <p:oleObj r:id="rId4" imgW="901309" imgH="393529" progId="Equation.2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9777" y="1562708"/>
                        <a:ext cx="1224136" cy="5444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1304302" y="2240846"/>
            <a:ext cx="6768752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600"/>
              </a:spcBef>
              <a:spcAft>
                <a:spcPts val="600"/>
              </a:spcAft>
            </a:pPr>
            <a:r>
              <a:rPr lang="en-GB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1200" b="1" baseline="-25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=   Peak area of the reference substance on the reference chromatogram</a:t>
            </a:r>
            <a:br>
              <a:rPr lang="en-GB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GB" sz="1200" b="1" baseline="-25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=   Weight of the reference substance in mg, corrected for purity </a:t>
            </a:r>
            <a:br>
              <a:rPr lang="en-GB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1200" b="1" baseline="-25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</a:t>
            </a:r>
            <a:r>
              <a:rPr lang="en-GB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=   Peak area of the internal standard on the reference chromatogram</a:t>
            </a:r>
            <a:br>
              <a:rPr lang="en-GB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GB" sz="1200" b="1" baseline="-25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</a:t>
            </a:r>
            <a:r>
              <a:rPr lang="en-GB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=   Weight of the internal standard for the reference solution</a:t>
            </a:r>
            <a:br>
              <a:rPr lang="en-GB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en-US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99592" y="3243169"/>
            <a:ext cx="67249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hangingPunct="0">
              <a:spcBef>
                <a:spcPts val="0"/>
              </a:spcBef>
              <a:spcAft>
                <a:spcPts val="0"/>
              </a:spcAft>
            </a:pPr>
            <a:r>
              <a:rPr lang="en-US" sz="1800" b="1" u="sng" dirty="0">
                <a:latin typeface="Arial" panose="020B0604020202020204" pitchFamily="34" charset="0"/>
                <a:cs typeface="Times New Roman" panose="02020603050405020304" pitchFamily="18" charset="0"/>
              </a:rPr>
              <a:t>Content (%); expressed in g/kg units for collaborative study</a:t>
            </a:r>
            <a:endParaRPr lang="en-US" sz="1800" b="1" dirty="0">
              <a:effectLst/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210"/>
          <p:cNvSpPr>
            <a:spLocks noChangeArrowheads="1"/>
          </p:cNvSpPr>
          <p:nvPr/>
        </p:nvSpPr>
        <p:spPr bwMode="auto">
          <a:xfrm>
            <a:off x="2033557" y="397119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7928800"/>
              </p:ext>
            </p:extLst>
          </p:nvPr>
        </p:nvGraphicFramePr>
        <p:xfrm>
          <a:off x="1625111" y="3881758"/>
          <a:ext cx="1894111" cy="5433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r:id="rId6" imgW="1384300" imgH="393700" progId="Equation.2">
                  <p:embed/>
                </p:oleObj>
              </mc:Choice>
              <mc:Fallback>
                <p:oleObj r:id="rId6" imgW="1384300" imgH="393700" progId="Equation.2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5111" y="3881758"/>
                        <a:ext cx="1894111" cy="5433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1304302" y="4663231"/>
            <a:ext cx="67687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600"/>
              </a:spcBef>
              <a:spcAft>
                <a:spcPts val="600"/>
              </a:spcAft>
            </a:pPr>
            <a:r>
              <a:rPr lang="en-GB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1200" b="1" baseline="-25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=   Peak area of the active ingredient on the test chromatogram</a:t>
            </a:r>
            <a:br>
              <a:rPr lang="en-GB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GB" sz="1200" b="1" baseline="-25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=   Weight of the test substance</a:t>
            </a:r>
            <a:br>
              <a:rPr lang="en-GB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1200" b="1" baseline="-25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GB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=   Peak area of the internal standard on the test chromatogram</a:t>
            </a:r>
            <a:br>
              <a:rPr lang="en-GB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GB" sz="1200" b="1" baseline="-25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GB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=   Weight of the internal standard for the test solution</a:t>
            </a:r>
            <a:br>
              <a:rPr lang="en-GB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en-US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453437" cy="812800"/>
          </a:xfrm>
        </p:spPr>
        <p:txBody>
          <a:bodyPr/>
          <a:lstStyle/>
          <a:p>
            <a:pPr algn="ctr"/>
            <a:r>
              <a:rPr lang="en-GB" sz="2800" dirty="0"/>
              <a:t/>
            </a:r>
            <a:br>
              <a:rPr lang="en-GB" sz="2800" dirty="0"/>
            </a:br>
            <a:r>
              <a:rPr lang="en-GB" sz="3200" dirty="0"/>
              <a:t>Example Chromatogram – TC</a:t>
            </a:r>
            <a:br>
              <a:rPr lang="en-GB" sz="3200" dirty="0"/>
            </a:br>
            <a:r>
              <a:rPr lang="en-GB" sz="2400" dirty="0"/>
              <a:t>DB-WAX Column (30 m x 0.25 mm, 0.25 µm)</a:t>
            </a:r>
            <a:br>
              <a:rPr lang="en-GB" sz="2400" dirty="0"/>
            </a:br>
            <a:endParaRPr lang="en-GB" sz="2400" dirty="0"/>
          </a:p>
        </p:txBody>
      </p:sp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CH"/>
          </a:p>
        </p:txBody>
      </p:sp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CH"/>
          </a:p>
        </p:txBody>
      </p:sp>
      <p:sp>
        <p:nvSpPr>
          <p:cNvPr id="140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CH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A69BEFB-31C2-4C3E-8543-9F41653EA70B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043608" y="1581150"/>
            <a:ext cx="7344816" cy="436813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Syngenta: For internal use">
  <a:themeElements>
    <a:clrScheme name="Syngenta 2007">
      <a:dk1>
        <a:srgbClr val="626469"/>
      </a:dk1>
      <a:lt1>
        <a:srgbClr val="FFFFFF"/>
      </a:lt1>
      <a:dk2>
        <a:srgbClr val="5F7800"/>
      </a:dk2>
      <a:lt2>
        <a:srgbClr val="FFB400"/>
      </a:lt2>
      <a:accent1>
        <a:srgbClr val="00A0BE"/>
      </a:accent1>
      <a:accent2>
        <a:srgbClr val="AAB400"/>
      </a:accent2>
      <a:accent3>
        <a:srgbClr val="EB8200"/>
      </a:accent3>
      <a:accent4>
        <a:srgbClr val="82C8DC"/>
      </a:accent4>
      <a:accent5>
        <a:srgbClr val="FFB400"/>
      </a:accent5>
      <a:accent6>
        <a:srgbClr val="5F7800"/>
      </a:accent6>
      <a:hlink>
        <a:srgbClr val="EB8200"/>
      </a:hlink>
      <a:folHlink>
        <a:srgbClr val="82C8DC"/>
      </a:folHlink>
    </a:clrScheme>
    <a:fontScheme name="Printout Syngenta 200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6350" cap="flat" cmpd="sng" algn="ctr">
          <a:solidFill>
            <a:schemeClr val="folHlink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ts val="60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6350" cap="flat" cmpd="sng" algn="ctr">
          <a:solidFill>
            <a:schemeClr val="folHlink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ts val="60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rtlCol="0">
        <a:normAutofit/>
      </a:bodyPr>
      <a:lstStyle>
        <a:defPPr>
          <a:spcBef>
            <a:spcPts val="0"/>
          </a:spcBef>
          <a:spcAft>
            <a:spcPts val="600"/>
          </a:spcAft>
          <a:defRPr sz="2000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Syngenta: For external use only">
  <a:themeElements>
    <a:clrScheme name="Syngenta 2007">
      <a:dk1>
        <a:srgbClr val="626469"/>
      </a:dk1>
      <a:lt1>
        <a:srgbClr val="FFFFFF"/>
      </a:lt1>
      <a:dk2>
        <a:srgbClr val="5F7800"/>
      </a:dk2>
      <a:lt2>
        <a:srgbClr val="FFB400"/>
      </a:lt2>
      <a:accent1>
        <a:srgbClr val="00A0BE"/>
      </a:accent1>
      <a:accent2>
        <a:srgbClr val="AAB400"/>
      </a:accent2>
      <a:accent3>
        <a:srgbClr val="EB8200"/>
      </a:accent3>
      <a:accent4>
        <a:srgbClr val="82C8DC"/>
      </a:accent4>
      <a:accent5>
        <a:srgbClr val="FFB400"/>
      </a:accent5>
      <a:accent6>
        <a:srgbClr val="5F7800"/>
      </a:accent6>
      <a:hlink>
        <a:srgbClr val="EB8200"/>
      </a:hlink>
      <a:folHlink>
        <a:srgbClr val="82C8DC"/>
      </a:folHlink>
    </a:clrScheme>
    <a:fontScheme name="Syngenta 200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/>
        </a:solidFill>
        <a:ln w="6350" cap="flat" cmpd="sng" algn="ctr">
          <a:solidFill>
            <a:schemeClr val="accent2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ts val="600"/>
          </a:spcAft>
          <a:buClrTx/>
          <a:buSzTx/>
          <a:buFontTx/>
          <a:buNone/>
          <a:tabLst/>
          <a:defRPr kumimoji="0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solidFill>
          <a:schemeClr val="accent2"/>
        </a:solidFill>
        <a:ln w="6350" cap="flat" cmpd="sng" algn="ctr">
          <a:solidFill>
            <a:schemeClr val="accent2"/>
          </a:solidFill>
          <a:prstDash val="solid"/>
          <a:round/>
          <a:headEnd type="none" w="sm" len="sm"/>
          <a:tailEnd type="none" w="sm" len="sm"/>
        </a:ln>
        <a:effectLst/>
      </a:spPr>
      <a:bodyPr/>
      <a:lstStyle/>
    </a:lnDef>
    <a:txDef>
      <a:spPr>
        <a:noFill/>
      </a:spPr>
      <a:bodyPr wrap="square" rtlCol="0">
        <a:normAutofit/>
      </a:bodyPr>
      <a:lstStyle>
        <a:defPPr>
          <a:spcBef>
            <a:spcPts val="600"/>
          </a:spcBef>
          <a:defRPr sz="2000" dirty="0" err="1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7797</TotalTime>
  <Words>800</Words>
  <Application>Microsoft Office PowerPoint</Application>
  <PresentationFormat>Diavetítés a képernyőre (4:3 oldalarány)</PresentationFormat>
  <Paragraphs>207</Paragraphs>
  <Slides>24</Slides>
  <Notes>22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2</vt:i4>
      </vt:variant>
      <vt:variant>
        <vt:lpstr>Beágyazott OLE kiszolgálók</vt:lpstr>
      </vt:variant>
      <vt:variant>
        <vt:i4>2</vt:i4>
      </vt:variant>
      <vt:variant>
        <vt:lpstr>Diacímek</vt:lpstr>
      </vt:variant>
      <vt:variant>
        <vt:i4>24</vt:i4>
      </vt:variant>
    </vt:vector>
  </HeadingPairs>
  <TitlesOfParts>
    <vt:vector size="34" baseType="lpstr">
      <vt:lpstr>Arial</vt:lpstr>
      <vt:lpstr>Calibri</vt:lpstr>
      <vt:lpstr>Lucida Handwriting</vt:lpstr>
      <vt:lpstr>Symbol</vt:lpstr>
      <vt:lpstr>Times New Roman</vt:lpstr>
      <vt:lpstr>Wingdings</vt:lpstr>
      <vt:lpstr>Syngenta: For internal use</vt:lpstr>
      <vt:lpstr>Syngenta: For external use only</vt:lpstr>
      <vt:lpstr>Microsoft Equation 2.0</vt:lpstr>
      <vt:lpstr>Document</vt:lpstr>
      <vt:lpstr>Ametryn Method CIPAC Collaborative Trial (5266/R) June 2021 </vt:lpstr>
      <vt:lpstr>Presentation Overview</vt:lpstr>
      <vt:lpstr>General Information</vt:lpstr>
      <vt:lpstr>General Information</vt:lpstr>
      <vt:lpstr>Determination of Ametryn   in TC and WG, SC Formulations  CIPAC Full Scale Collaborative Study (5266/R)    </vt:lpstr>
      <vt:lpstr>Outline of Ametryn Method</vt:lpstr>
      <vt:lpstr>Proposed Ametryn Method Conditions</vt:lpstr>
      <vt:lpstr>Method Calculations</vt:lpstr>
      <vt:lpstr> Example Chromatogram – TC DB-WAX Column (30 m x 0.25 mm, 0.25 µm) </vt:lpstr>
      <vt:lpstr>Example Chromatogram – WG Formulation DB-WAX Column (30 m x 0.25 mm, 0.25 µm) </vt:lpstr>
      <vt:lpstr>Example Chromatogram – SC Formulation DB-WAX Column (30 m x 0.25 mm, 0.25 µm) </vt:lpstr>
      <vt:lpstr>Participants</vt:lpstr>
      <vt:lpstr>Samples</vt:lpstr>
      <vt:lpstr>Statistical Evaluation – Screening for Validity of Data</vt:lpstr>
      <vt:lpstr>Statistical Evaluation – Outliers/Stragglers</vt:lpstr>
      <vt:lpstr>Statistical Evaluation – Outliers/Stragglers</vt:lpstr>
      <vt:lpstr>Statistical Evaluation – Outliers/Stragglers</vt:lpstr>
      <vt:lpstr>Statistical Evaluation – Outliers/Stragglers</vt:lpstr>
      <vt:lpstr>Statistical Evaluation – Outliers/Stragglers</vt:lpstr>
      <vt:lpstr>Summary of the Statistical Evaluation – No Elimination </vt:lpstr>
      <vt:lpstr>Summary of the Statistical Evaluation – Elimination of Outliers and Stragglers</vt:lpstr>
      <vt:lpstr>Summary</vt:lpstr>
      <vt:lpstr>Conclusion</vt:lpstr>
      <vt:lpstr>PowerPoint-bemutató</vt:lpstr>
    </vt:vector>
  </TitlesOfParts>
  <Company>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USER</dc:creator>
  <cp:lastModifiedBy>Laszlo</cp:lastModifiedBy>
  <cp:revision>794</cp:revision>
  <cp:lastPrinted>2018-06-05T11:04:54Z</cp:lastPrinted>
  <dcterms:created xsi:type="dcterms:W3CDTF">2008-09-11T08:58:08Z</dcterms:created>
  <dcterms:modified xsi:type="dcterms:W3CDTF">2021-06-03T06:17:16Z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Type">
    <vt:lpwstr/>
  </property>
  <property fmtid="{D5CDD505-2E9C-101B-9397-08002B2CF9AE}" pid="3" name="Linked Event">
    <vt:lpwstr/>
  </property>
  <property fmtid="{D5CDD505-2E9C-101B-9397-08002B2CF9AE}" pid="4" name="Category0">
    <vt:lpwstr>Brand ambassador site</vt:lpwstr>
  </property>
  <property fmtid="{D5CDD505-2E9C-101B-9397-08002B2CF9AE}" pid="5" name="DocAuthor">
    <vt:lpwstr>Bianchi Ulrike CHBS</vt:lpwstr>
  </property>
  <property fmtid="{D5CDD505-2E9C-101B-9397-08002B2CF9AE}" pid="6" name="Security">
    <vt:lpwstr>Public</vt:lpwstr>
  </property>
  <property fmtid="{D5CDD505-2E9C-101B-9397-08002B2CF9AE}" pid="7" name="Expiry">
    <vt:lpwstr/>
  </property>
  <property fmtid="{D5CDD505-2E9C-101B-9397-08002B2CF9AE}" pid="8" name="Area">
    <vt:lpwstr>Other</vt:lpwstr>
  </property>
  <property fmtid="{D5CDD505-2E9C-101B-9397-08002B2CF9AE}" pid="9" name="Topic">
    <vt:lpwstr>Test 1</vt:lpwstr>
  </property>
  <property fmtid="{D5CDD505-2E9C-101B-9397-08002B2CF9AE}" pid="10" name="Status">
    <vt:lpwstr>Current</vt:lpwstr>
  </property>
  <property fmtid="{D5CDD505-2E9C-101B-9397-08002B2CF9AE}" pid="11" name="Linked Task">
    <vt:lpwstr/>
  </property>
</Properties>
</file>