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5" r:id="rId4"/>
    <p:sldId id="278" r:id="rId5"/>
    <p:sldId id="309" r:id="rId6"/>
    <p:sldId id="280" r:id="rId7"/>
    <p:sldId id="279" r:id="rId8"/>
    <p:sldId id="281" r:id="rId9"/>
    <p:sldId id="283" r:id="rId10"/>
    <p:sldId id="282" r:id="rId11"/>
    <p:sldId id="348" r:id="rId12"/>
    <p:sldId id="368" r:id="rId13"/>
    <p:sldId id="369" r:id="rId14"/>
    <p:sldId id="284" r:id="rId15"/>
    <p:sldId id="285" r:id="rId16"/>
    <p:sldId id="286" r:id="rId17"/>
    <p:sldId id="370" r:id="rId18"/>
    <p:sldId id="345" r:id="rId19"/>
    <p:sldId id="355" r:id="rId20"/>
    <p:sldId id="357" r:id="rId21"/>
    <p:sldId id="358" r:id="rId22"/>
    <p:sldId id="361" r:id="rId23"/>
    <p:sldId id="362" r:id="rId24"/>
    <p:sldId id="366" r:id="rId25"/>
    <p:sldId id="365" r:id="rId26"/>
    <p:sldId id="367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k Christian CHMU" initials="MCC" lastIdx="1" clrIdx="0">
    <p:extLst>
      <p:ext uri="{19B8F6BF-5375-455C-9EA6-DF929625EA0E}">
        <p15:presenceInfo xmlns:p15="http://schemas.microsoft.com/office/powerpoint/2012/main" userId="S-1-5-21-299502267-823518204-725345543-337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469"/>
    <a:srgbClr val="000000"/>
    <a:srgbClr val="E8FE16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2974" autoAdjust="0"/>
  </p:normalViewPr>
  <p:slideViewPr>
    <p:cSldViewPr>
      <p:cViewPr varScale="1">
        <p:scale>
          <a:sx n="128" d="100"/>
          <a:sy n="128" d="100"/>
        </p:scale>
        <p:origin x="145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sz="1800" baseline="0"/>
              <a:t>Atrazine Sample 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A'!$R$5:$R$19</c:f>
              <c:numCache>
                <c:formatCode>General</c:formatCode>
                <c:ptCount val="15"/>
                <c:pt idx="0">
                  <c:v>957.1</c:v>
                </c:pt>
                <c:pt idx="1">
                  <c:v>960.8</c:v>
                </c:pt>
                <c:pt idx="2">
                  <c:v>976.9</c:v>
                </c:pt>
                <c:pt idx="3">
                  <c:v>971.9</c:v>
                </c:pt>
                <c:pt idx="4">
                  <c:v>973.8</c:v>
                </c:pt>
                <c:pt idx="5">
                  <c:v>970.8</c:v>
                </c:pt>
                <c:pt idx="6">
                  <c:v>963.4</c:v>
                </c:pt>
                <c:pt idx="7">
                  <c:v>964.6</c:v>
                </c:pt>
                <c:pt idx="8">
                  <c:v>971</c:v>
                </c:pt>
                <c:pt idx="9">
                  <c:v>971.3</c:v>
                </c:pt>
                <c:pt idx="10">
                  <c:v>969.3</c:v>
                </c:pt>
                <c:pt idx="11">
                  <c:v>963.7</c:v>
                </c:pt>
                <c:pt idx="12">
                  <c:v>972.1</c:v>
                </c:pt>
                <c:pt idx="13">
                  <c:v>965</c:v>
                </c:pt>
                <c:pt idx="14">
                  <c:v>968.7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A'!$S$5:$S$19</c:f>
              <c:numCache>
                <c:formatCode>General</c:formatCode>
                <c:ptCount val="15"/>
                <c:pt idx="0">
                  <c:v>971.6</c:v>
                </c:pt>
                <c:pt idx="1">
                  <c:v>967.8</c:v>
                </c:pt>
                <c:pt idx="2">
                  <c:v>998.9</c:v>
                </c:pt>
                <c:pt idx="3">
                  <c:v>972.5</c:v>
                </c:pt>
                <c:pt idx="4">
                  <c:v>974.1</c:v>
                </c:pt>
                <c:pt idx="5">
                  <c:v>972.3</c:v>
                </c:pt>
                <c:pt idx="6">
                  <c:v>968.4</c:v>
                </c:pt>
                <c:pt idx="7">
                  <c:v>972</c:v>
                </c:pt>
                <c:pt idx="8">
                  <c:v>972.2</c:v>
                </c:pt>
                <c:pt idx="9">
                  <c:v>972.3</c:v>
                </c:pt>
                <c:pt idx="10">
                  <c:v>972.8</c:v>
                </c:pt>
                <c:pt idx="11">
                  <c:v>967</c:v>
                </c:pt>
                <c:pt idx="12">
                  <c:v>972.5</c:v>
                </c:pt>
                <c:pt idx="13">
                  <c:v>966</c:v>
                </c:pt>
                <c:pt idx="14">
                  <c:v>968.9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'Sample A'!$Z$5:$Z$19</c:f>
                <c:numCache>
                  <c:formatCode>General</c:formatCode>
                  <c:ptCount val="15"/>
                  <c:pt idx="0">
                    <c:v>7.25</c:v>
                  </c:pt>
                  <c:pt idx="1">
                    <c:v>3.5</c:v>
                  </c:pt>
                  <c:pt idx="2">
                    <c:v>11</c:v>
                  </c:pt>
                  <c:pt idx="3">
                    <c:v>0.30000000000001137</c:v>
                  </c:pt>
                  <c:pt idx="4">
                    <c:v>0.15000000000003411</c:v>
                  </c:pt>
                  <c:pt idx="5">
                    <c:v>0.75</c:v>
                  </c:pt>
                  <c:pt idx="6">
                    <c:v>2.5</c:v>
                  </c:pt>
                  <c:pt idx="7">
                    <c:v>3.6999999999999886</c:v>
                  </c:pt>
                  <c:pt idx="8">
                    <c:v>0.60000000000002274</c:v>
                  </c:pt>
                  <c:pt idx="9">
                    <c:v>0.5</c:v>
                  </c:pt>
                  <c:pt idx="10">
                    <c:v>1.75</c:v>
                  </c:pt>
                  <c:pt idx="11">
                    <c:v>1.6499999999999773</c:v>
                  </c:pt>
                  <c:pt idx="12">
                    <c:v>0.19999999999998863</c:v>
                  </c:pt>
                  <c:pt idx="13">
                    <c:v>0.5</c:v>
                  </c:pt>
                  <c:pt idx="14">
                    <c:v>9.9999999999965894E-2</c:v>
                  </c:pt>
                </c:numCache>
              </c:numRef>
            </c:plus>
            <c:minus>
              <c:numRef>
                <c:f>'Sample A'!$Z$5:$Z$19</c:f>
                <c:numCache>
                  <c:formatCode>General</c:formatCode>
                  <c:ptCount val="15"/>
                  <c:pt idx="0">
                    <c:v>7.25</c:v>
                  </c:pt>
                  <c:pt idx="1">
                    <c:v>3.5</c:v>
                  </c:pt>
                  <c:pt idx="2">
                    <c:v>11</c:v>
                  </c:pt>
                  <c:pt idx="3">
                    <c:v>0.30000000000001137</c:v>
                  </c:pt>
                  <c:pt idx="4">
                    <c:v>0.15000000000003411</c:v>
                  </c:pt>
                  <c:pt idx="5">
                    <c:v>0.75</c:v>
                  </c:pt>
                  <c:pt idx="6">
                    <c:v>2.5</c:v>
                  </c:pt>
                  <c:pt idx="7">
                    <c:v>3.6999999999999886</c:v>
                  </c:pt>
                  <c:pt idx="8">
                    <c:v>0.60000000000002274</c:v>
                  </c:pt>
                  <c:pt idx="9">
                    <c:v>0.5</c:v>
                  </c:pt>
                  <c:pt idx="10">
                    <c:v>1.75</c:v>
                  </c:pt>
                  <c:pt idx="11">
                    <c:v>1.6499999999999773</c:v>
                  </c:pt>
                  <c:pt idx="12">
                    <c:v>0.19999999999998863</c:v>
                  </c:pt>
                  <c:pt idx="13">
                    <c:v>0.5</c:v>
                  </c:pt>
                  <c:pt idx="14">
                    <c:v>9.9999999999965894E-2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A'!$T$5:$T$19</c:f>
              <c:numCache>
                <c:formatCode>0.0</c:formatCode>
                <c:ptCount val="15"/>
                <c:pt idx="0" formatCode="General">
                  <c:v>964.35</c:v>
                </c:pt>
                <c:pt idx="1">
                  <c:v>964.3</c:v>
                </c:pt>
                <c:pt idx="2" formatCode="General">
                  <c:v>987.9</c:v>
                </c:pt>
                <c:pt idx="3" formatCode="General">
                  <c:v>972.2</c:v>
                </c:pt>
                <c:pt idx="4" formatCode="General">
                  <c:v>973.95</c:v>
                </c:pt>
                <c:pt idx="5" formatCode="General">
                  <c:v>971.55</c:v>
                </c:pt>
                <c:pt idx="6" formatCode="General">
                  <c:v>965.9</c:v>
                </c:pt>
                <c:pt idx="7" formatCode="General">
                  <c:v>968.3</c:v>
                </c:pt>
                <c:pt idx="8" formatCode="General">
                  <c:v>971.6</c:v>
                </c:pt>
                <c:pt idx="9" formatCode="General">
                  <c:v>971.8</c:v>
                </c:pt>
                <c:pt idx="10" formatCode="General">
                  <c:v>971.05</c:v>
                </c:pt>
                <c:pt idx="11" formatCode="General">
                  <c:v>965.35</c:v>
                </c:pt>
                <c:pt idx="12" formatCode="General">
                  <c:v>972.3</c:v>
                </c:pt>
                <c:pt idx="13" formatCode="General">
                  <c:v>965.5</c:v>
                </c:pt>
                <c:pt idx="14" formatCode="General">
                  <c:v>968.8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A'!$U$5:$U$19</c:f>
              <c:numCache>
                <c:formatCode>General</c:formatCode>
                <c:ptCount val="15"/>
                <c:pt idx="0">
                  <c:v>970.32333333333315</c:v>
                </c:pt>
                <c:pt idx="1">
                  <c:v>970.32333333333315</c:v>
                </c:pt>
                <c:pt idx="2">
                  <c:v>970.32333333333315</c:v>
                </c:pt>
                <c:pt idx="3">
                  <c:v>970.32333333333315</c:v>
                </c:pt>
                <c:pt idx="4">
                  <c:v>970.32333333333315</c:v>
                </c:pt>
                <c:pt idx="5">
                  <c:v>970.32333333333315</c:v>
                </c:pt>
                <c:pt idx="6">
                  <c:v>970.32333333333315</c:v>
                </c:pt>
                <c:pt idx="7">
                  <c:v>970.32333333333315</c:v>
                </c:pt>
                <c:pt idx="8">
                  <c:v>970.32333333333315</c:v>
                </c:pt>
                <c:pt idx="9">
                  <c:v>970.32333333333315</c:v>
                </c:pt>
                <c:pt idx="10">
                  <c:v>970.32333333333315</c:v>
                </c:pt>
                <c:pt idx="11">
                  <c:v>970.32333333333315</c:v>
                </c:pt>
                <c:pt idx="12">
                  <c:v>970.32333333333315</c:v>
                </c:pt>
                <c:pt idx="13">
                  <c:v>970.32333333333315</c:v>
                </c:pt>
                <c:pt idx="14">
                  <c:v>970.32333333333315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A'!$V$5:$V$19</c:f>
              <c:numCache>
                <c:formatCode>General</c:formatCode>
                <c:ptCount val="15"/>
                <c:pt idx="0">
                  <c:v>985.24928567592531</c:v>
                </c:pt>
                <c:pt idx="1">
                  <c:v>985.24928567592531</c:v>
                </c:pt>
                <c:pt idx="2">
                  <c:v>985.24928567592531</c:v>
                </c:pt>
                <c:pt idx="3">
                  <c:v>985.24928567592531</c:v>
                </c:pt>
                <c:pt idx="4">
                  <c:v>985.24928567592531</c:v>
                </c:pt>
                <c:pt idx="5">
                  <c:v>985.24928567592531</c:v>
                </c:pt>
                <c:pt idx="6">
                  <c:v>985.24928567592531</c:v>
                </c:pt>
                <c:pt idx="7">
                  <c:v>985.24928567592531</c:v>
                </c:pt>
                <c:pt idx="8">
                  <c:v>985.24928567592531</c:v>
                </c:pt>
                <c:pt idx="9">
                  <c:v>985.24928567592531</c:v>
                </c:pt>
                <c:pt idx="10">
                  <c:v>985.24928567592531</c:v>
                </c:pt>
                <c:pt idx="11">
                  <c:v>985.24928567592531</c:v>
                </c:pt>
                <c:pt idx="12">
                  <c:v>985.24928567592531</c:v>
                </c:pt>
                <c:pt idx="13">
                  <c:v>985.24928567592531</c:v>
                </c:pt>
                <c:pt idx="14">
                  <c:v>985.24928567592531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A'!$W$5:$W$19</c:f>
              <c:numCache>
                <c:formatCode>General</c:formatCode>
                <c:ptCount val="15"/>
                <c:pt idx="0">
                  <c:v>955.397380990741</c:v>
                </c:pt>
                <c:pt idx="1">
                  <c:v>955.397380990741</c:v>
                </c:pt>
                <c:pt idx="2">
                  <c:v>955.397380990741</c:v>
                </c:pt>
                <c:pt idx="3">
                  <c:v>955.397380990741</c:v>
                </c:pt>
                <c:pt idx="4">
                  <c:v>955.397380990741</c:v>
                </c:pt>
                <c:pt idx="5">
                  <c:v>955.397380990741</c:v>
                </c:pt>
                <c:pt idx="6">
                  <c:v>955.397380990741</c:v>
                </c:pt>
                <c:pt idx="7">
                  <c:v>955.397380990741</c:v>
                </c:pt>
                <c:pt idx="8">
                  <c:v>955.397380990741</c:v>
                </c:pt>
                <c:pt idx="9">
                  <c:v>955.397380990741</c:v>
                </c:pt>
                <c:pt idx="10">
                  <c:v>955.397380990741</c:v>
                </c:pt>
                <c:pt idx="11">
                  <c:v>955.397380990741</c:v>
                </c:pt>
                <c:pt idx="12">
                  <c:v>955.397380990741</c:v>
                </c:pt>
                <c:pt idx="13">
                  <c:v>955.397380990741</c:v>
                </c:pt>
                <c:pt idx="14">
                  <c:v>955.397380990741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A'!$X$5:$X$19</c:f>
              <c:numCache>
                <c:formatCode>General</c:formatCode>
                <c:ptCount val="15"/>
                <c:pt idx="0">
                  <c:v>989.84056811014852</c:v>
                </c:pt>
                <c:pt idx="1">
                  <c:v>989.84056811014852</c:v>
                </c:pt>
                <c:pt idx="2">
                  <c:v>989.84056811014852</c:v>
                </c:pt>
                <c:pt idx="3">
                  <c:v>989.84056811014852</c:v>
                </c:pt>
                <c:pt idx="4">
                  <c:v>989.84056811014852</c:v>
                </c:pt>
                <c:pt idx="5">
                  <c:v>989.84056811014852</c:v>
                </c:pt>
                <c:pt idx="6">
                  <c:v>989.84056811014852</c:v>
                </c:pt>
                <c:pt idx="7">
                  <c:v>989.84056811014852</c:v>
                </c:pt>
                <c:pt idx="8">
                  <c:v>989.84056811014852</c:v>
                </c:pt>
                <c:pt idx="9">
                  <c:v>989.84056811014852</c:v>
                </c:pt>
                <c:pt idx="10">
                  <c:v>989.84056811014852</c:v>
                </c:pt>
                <c:pt idx="11">
                  <c:v>989.84056811014852</c:v>
                </c:pt>
                <c:pt idx="12">
                  <c:v>989.84056811014852</c:v>
                </c:pt>
                <c:pt idx="13">
                  <c:v>989.84056811014852</c:v>
                </c:pt>
                <c:pt idx="14">
                  <c:v>989.84056811014852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A'!$Q$5:$Q$19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A'!$Y$5:$Y$19</c:f>
              <c:numCache>
                <c:formatCode>General</c:formatCode>
                <c:ptCount val="15"/>
                <c:pt idx="0">
                  <c:v>950.80609855651778</c:v>
                </c:pt>
                <c:pt idx="1">
                  <c:v>950.80609855651778</c:v>
                </c:pt>
                <c:pt idx="2">
                  <c:v>950.80609855651778</c:v>
                </c:pt>
                <c:pt idx="3">
                  <c:v>950.80609855651778</c:v>
                </c:pt>
                <c:pt idx="4">
                  <c:v>950.80609855651778</c:v>
                </c:pt>
                <c:pt idx="5">
                  <c:v>950.80609855651778</c:v>
                </c:pt>
                <c:pt idx="6">
                  <c:v>950.80609855651778</c:v>
                </c:pt>
                <c:pt idx="7">
                  <c:v>950.80609855651778</c:v>
                </c:pt>
                <c:pt idx="8">
                  <c:v>950.80609855651778</c:v>
                </c:pt>
                <c:pt idx="9">
                  <c:v>950.80609855651778</c:v>
                </c:pt>
                <c:pt idx="10">
                  <c:v>950.80609855651778</c:v>
                </c:pt>
                <c:pt idx="11">
                  <c:v>950.80609855651778</c:v>
                </c:pt>
                <c:pt idx="12">
                  <c:v>950.80609855651778</c:v>
                </c:pt>
                <c:pt idx="13">
                  <c:v>950.80609855651778</c:v>
                </c:pt>
                <c:pt idx="14">
                  <c:v>950.80609855651778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304296"/>
        <c:axId val="220306648"/>
      </c:scatterChart>
      <c:valAx>
        <c:axId val="220304296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Lab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306648"/>
        <c:crosses val="autoZero"/>
        <c:crossBetween val="midCat"/>
        <c:majorUnit val="2"/>
      </c:valAx>
      <c:valAx>
        <c:axId val="220306648"/>
        <c:scaling>
          <c:orientation val="minMax"/>
          <c:min val="940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Assay [g/kg]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304296"/>
        <c:crosses val="autoZero"/>
        <c:crossBetween val="midCat"/>
        <c:majorUnit val="10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sz="1800" dirty="0"/>
              <a:t>Atrazine Sample B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09489198465577"/>
          <c:y val="0.13914152194794699"/>
          <c:w val="0.82628856411558982"/>
          <c:h val="0.6950285770917146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B'!$R$5:$R$19</c:f>
              <c:numCache>
                <c:formatCode>General</c:formatCode>
                <c:ptCount val="15"/>
                <c:pt idx="0">
                  <c:v>957.2</c:v>
                </c:pt>
                <c:pt idx="1">
                  <c:v>963.3</c:v>
                </c:pt>
                <c:pt idx="2">
                  <c:v>979.7</c:v>
                </c:pt>
                <c:pt idx="3">
                  <c:v>972.6</c:v>
                </c:pt>
                <c:pt idx="4">
                  <c:v>971.6</c:v>
                </c:pt>
                <c:pt idx="5">
                  <c:v>972.4</c:v>
                </c:pt>
                <c:pt idx="6">
                  <c:v>975.9</c:v>
                </c:pt>
                <c:pt idx="7">
                  <c:v>963.8</c:v>
                </c:pt>
                <c:pt idx="8">
                  <c:v>968.3</c:v>
                </c:pt>
                <c:pt idx="9">
                  <c:v>968.3</c:v>
                </c:pt>
                <c:pt idx="10">
                  <c:v>968.6</c:v>
                </c:pt>
                <c:pt idx="11">
                  <c:v>959.8</c:v>
                </c:pt>
                <c:pt idx="12">
                  <c:v>969.3</c:v>
                </c:pt>
                <c:pt idx="13">
                  <c:v>960.8</c:v>
                </c:pt>
                <c:pt idx="14">
                  <c:v>969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B'!$S$5:$S$19</c:f>
              <c:numCache>
                <c:formatCode>General</c:formatCode>
                <c:ptCount val="15"/>
                <c:pt idx="0">
                  <c:v>971.4</c:v>
                </c:pt>
                <c:pt idx="1">
                  <c:v>967.7</c:v>
                </c:pt>
                <c:pt idx="2">
                  <c:v>982.3</c:v>
                </c:pt>
                <c:pt idx="3">
                  <c:v>972.8</c:v>
                </c:pt>
                <c:pt idx="4">
                  <c:v>971.9</c:v>
                </c:pt>
                <c:pt idx="5">
                  <c:v>975.5</c:v>
                </c:pt>
                <c:pt idx="6">
                  <c:v>976.5</c:v>
                </c:pt>
                <c:pt idx="7">
                  <c:v>969.2</c:v>
                </c:pt>
                <c:pt idx="8">
                  <c:v>971.6</c:v>
                </c:pt>
                <c:pt idx="9">
                  <c:v>969.5</c:v>
                </c:pt>
                <c:pt idx="10">
                  <c:v>970.9</c:v>
                </c:pt>
                <c:pt idx="11">
                  <c:v>976</c:v>
                </c:pt>
                <c:pt idx="12">
                  <c:v>969.6</c:v>
                </c:pt>
                <c:pt idx="13">
                  <c:v>962.3</c:v>
                </c:pt>
                <c:pt idx="14">
                  <c:v>994.1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'Sample B'!$Z$5:$Z$19</c:f>
                <c:numCache>
                  <c:formatCode>General</c:formatCode>
                  <c:ptCount val="15"/>
                  <c:pt idx="0">
                    <c:v>7.0999999999999659</c:v>
                  </c:pt>
                  <c:pt idx="1">
                    <c:v>2.2000000000000455</c:v>
                  </c:pt>
                  <c:pt idx="2">
                    <c:v>1.2999999999999545</c:v>
                  </c:pt>
                  <c:pt idx="3">
                    <c:v>9.9999999999965894E-2</c:v>
                  </c:pt>
                  <c:pt idx="4">
                    <c:v>0.14999999999997726</c:v>
                  </c:pt>
                  <c:pt idx="5">
                    <c:v>1.5500000000000114</c:v>
                  </c:pt>
                  <c:pt idx="6">
                    <c:v>0.30000000000001137</c:v>
                  </c:pt>
                  <c:pt idx="7">
                    <c:v>2.7000000000000455</c:v>
                  </c:pt>
                  <c:pt idx="8">
                    <c:v>1.6500000000000341</c:v>
                  </c:pt>
                  <c:pt idx="9">
                    <c:v>0.60000000000002274</c:v>
                  </c:pt>
                  <c:pt idx="10">
                    <c:v>1.1499999999999773</c:v>
                  </c:pt>
                  <c:pt idx="11">
                    <c:v>8.1000000000000227</c:v>
                  </c:pt>
                  <c:pt idx="12">
                    <c:v>0.15000000000003411</c:v>
                  </c:pt>
                  <c:pt idx="13">
                    <c:v>0.75</c:v>
                  </c:pt>
                  <c:pt idx="14">
                    <c:v>12.550000000000011</c:v>
                  </c:pt>
                </c:numCache>
              </c:numRef>
            </c:plus>
            <c:minus>
              <c:numRef>
                <c:f>'Sample B'!$Z$5:$Z$19</c:f>
                <c:numCache>
                  <c:formatCode>General</c:formatCode>
                  <c:ptCount val="15"/>
                  <c:pt idx="0">
                    <c:v>7.0999999999999659</c:v>
                  </c:pt>
                  <c:pt idx="1">
                    <c:v>2.2000000000000455</c:v>
                  </c:pt>
                  <c:pt idx="2">
                    <c:v>1.2999999999999545</c:v>
                  </c:pt>
                  <c:pt idx="3">
                    <c:v>9.9999999999965894E-2</c:v>
                  </c:pt>
                  <c:pt idx="4">
                    <c:v>0.14999999999997726</c:v>
                  </c:pt>
                  <c:pt idx="5">
                    <c:v>1.5500000000000114</c:v>
                  </c:pt>
                  <c:pt idx="6">
                    <c:v>0.30000000000001137</c:v>
                  </c:pt>
                  <c:pt idx="7">
                    <c:v>2.7000000000000455</c:v>
                  </c:pt>
                  <c:pt idx="8">
                    <c:v>1.6500000000000341</c:v>
                  </c:pt>
                  <c:pt idx="9">
                    <c:v>0.60000000000002274</c:v>
                  </c:pt>
                  <c:pt idx="10">
                    <c:v>1.1499999999999773</c:v>
                  </c:pt>
                  <c:pt idx="11">
                    <c:v>8.1000000000000227</c:v>
                  </c:pt>
                  <c:pt idx="12">
                    <c:v>0.15000000000003411</c:v>
                  </c:pt>
                  <c:pt idx="13">
                    <c:v>0.75</c:v>
                  </c:pt>
                  <c:pt idx="14">
                    <c:v>12.550000000000011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B'!$T$5:$T$19</c:f>
              <c:numCache>
                <c:formatCode>0.0</c:formatCode>
                <c:ptCount val="15"/>
                <c:pt idx="0" formatCode="General">
                  <c:v>964.3</c:v>
                </c:pt>
                <c:pt idx="1">
                  <c:v>965.5</c:v>
                </c:pt>
                <c:pt idx="2" formatCode="General">
                  <c:v>981</c:v>
                </c:pt>
                <c:pt idx="3" formatCode="General">
                  <c:v>972.7</c:v>
                </c:pt>
                <c:pt idx="4" formatCode="General">
                  <c:v>971.75</c:v>
                </c:pt>
                <c:pt idx="5" formatCode="General">
                  <c:v>973.95</c:v>
                </c:pt>
                <c:pt idx="6" formatCode="General">
                  <c:v>976.2</c:v>
                </c:pt>
                <c:pt idx="7" formatCode="General">
                  <c:v>966.5</c:v>
                </c:pt>
                <c:pt idx="8" formatCode="General">
                  <c:v>969.95</c:v>
                </c:pt>
                <c:pt idx="9" formatCode="General">
                  <c:v>968.9</c:v>
                </c:pt>
                <c:pt idx="10" formatCode="General">
                  <c:v>969.75</c:v>
                </c:pt>
                <c:pt idx="11" formatCode="General">
                  <c:v>967.9</c:v>
                </c:pt>
                <c:pt idx="12" formatCode="General">
                  <c:v>969.45</c:v>
                </c:pt>
                <c:pt idx="13" formatCode="General">
                  <c:v>961.55</c:v>
                </c:pt>
                <c:pt idx="14" formatCode="General">
                  <c:v>981.55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B'!$U$5:$U$19</c:f>
              <c:numCache>
                <c:formatCode>General</c:formatCode>
                <c:ptCount val="15"/>
                <c:pt idx="0">
                  <c:v>970.7299999999999</c:v>
                </c:pt>
                <c:pt idx="1">
                  <c:v>970.7299999999999</c:v>
                </c:pt>
                <c:pt idx="2">
                  <c:v>970.7299999999999</c:v>
                </c:pt>
                <c:pt idx="3">
                  <c:v>970.7299999999999</c:v>
                </c:pt>
                <c:pt idx="4">
                  <c:v>970.7299999999999</c:v>
                </c:pt>
                <c:pt idx="5">
                  <c:v>970.7299999999999</c:v>
                </c:pt>
                <c:pt idx="6">
                  <c:v>970.7299999999999</c:v>
                </c:pt>
                <c:pt idx="7">
                  <c:v>970.7299999999999</c:v>
                </c:pt>
                <c:pt idx="8">
                  <c:v>970.7299999999999</c:v>
                </c:pt>
                <c:pt idx="9">
                  <c:v>970.7299999999999</c:v>
                </c:pt>
                <c:pt idx="10">
                  <c:v>970.7299999999999</c:v>
                </c:pt>
                <c:pt idx="11">
                  <c:v>970.7299999999999</c:v>
                </c:pt>
                <c:pt idx="12">
                  <c:v>970.7299999999999</c:v>
                </c:pt>
                <c:pt idx="13">
                  <c:v>970.7299999999999</c:v>
                </c:pt>
                <c:pt idx="14">
                  <c:v>970.7299999999999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B'!$V$5:$V$19</c:f>
              <c:numCache>
                <c:formatCode>General</c:formatCode>
                <c:ptCount val="15"/>
                <c:pt idx="0">
                  <c:v>988.28632003961343</c:v>
                </c:pt>
                <c:pt idx="1">
                  <c:v>988.28632003961343</c:v>
                </c:pt>
                <c:pt idx="2">
                  <c:v>988.28632003961343</c:v>
                </c:pt>
                <c:pt idx="3">
                  <c:v>988.28632003961343</c:v>
                </c:pt>
                <c:pt idx="4">
                  <c:v>988.28632003961343</c:v>
                </c:pt>
                <c:pt idx="5">
                  <c:v>988.28632003961343</c:v>
                </c:pt>
                <c:pt idx="6">
                  <c:v>988.28632003961343</c:v>
                </c:pt>
                <c:pt idx="7">
                  <c:v>988.28632003961343</c:v>
                </c:pt>
                <c:pt idx="8">
                  <c:v>988.28632003961343</c:v>
                </c:pt>
                <c:pt idx="9">
                  <c:v>988.28632003961343</c:v>
                </c:pt>
                <c:pt idx="10">
                  <c:v>988.28632003961343</c:v>
                </c:pt>
                <c:pt idx="11">
                  <c:v>988.28632003961343</c:v>
                </c:pt>
                <c:pt idx="12">
                  <c:v>988.28632003961343</c:v>
                </c:pt>
                <c:pt idx="13">
                  <c:v>988.28632003961343</c:v>
                </c:pt>
                <c:pt idx="14">
                  <c:v>988.28632003961343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B'!$W$5:$W$19</c:f>
              <c:numCache>
                <c:formatCode>General</c:formatCode>
                <c:ptCount val="15"/>
                <c:pt idx="0">
                  <c:v>953.17367996038638</c:v>
                </c:pt>
                <c:pt idx="1">
                  <c:v>953.17367996038638</c:v>
                </c:pt>
                <c:pt idx="2">
                  <c:v>953.17367996038638</c:v>
                </c:pt>
                <c:pt idx="3">
                  <c:v>953.17367996038638</c:v>
                </c:pt>
                <c:pt idx="4">
                  <c:v>953.17367996038638</c:v>
                </c:pt>
                <c:pt idx="5">
                  <c:v>953.17367996038638</c:v>
                </c:pt>
                <c:pt idx="6">
                  <c:v>953.17367996038638</c:v>
                </c:pt>
                <c:pt idx="7">
                  <c:v>953.17367996038638</c:v>
                </c:pt>
                <c:pt idx="8">
                  <c:v>953.17367996038638</c:v>
                </c:pt>
                <c:pt idx="9">
                  <c:v>953.17367996038638</c:v>
                </c:pt>
                <c:pt idx="10">
                  <c:v>953.17367996038638</c:v>
                </c:pt>
                <c:pt idx="11">
                  <c:v>953.17367996038638</c:v>
                </c:pt>
                <c:pt idx="12">
                  <c:v>953.17367996038638</c:v>
                </c:pt>
                <c:pt idx="13">
                  <c:v>953.17367996038638</c:v>
                </c:pt>
                <c:pt idx="14">
                  <c:v>953.17367996038638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B'!$X$5:$X$19</c:f>
              <c:numCache>
                <c:formatCode>General</c:formatCode>
                <c:ptCount val="15"/>
                <c:pt idx="0">
                  <c:v>990.9264161837358</c:v>
                </c:pt>
                <c:pt idx="1">
                  <c:v>990.9264161837358</c:v>
                </c:pt>
                <c:pt idx="2">
                  <c:v>990.9264161837358</c:v>
                </c:pt>
                <c:pt idx="3">
                  <c:v>990.9264161837358</c:v>
                </c:pt>
                <c:pt idx="4">
                  <c:v>990.9264161837358</c:v>
                </c:pt>
                <c:pt idx="5">
                  <c:v>990.9264161837358</c:v>
                </c:pt>
                <c:pt idx="6">
                  <c:v>990.9264161837358</c:v>
                </c:pt>
                <c:pt idx="7">
                  <c:v>990.9264161837358</c:v>
                </c:pt>
                <c:pt idx="8">
                  <c:v>990.9264161837358</c:v>
                </c:pt>
                <c:pt idx="9">
                  <c:v>990.9264161837358</c:v>
                </c:pt>
                <c:pt idx="10">
                  <c:v>990.9264161837358</c:v>
                </c:pt>
                <c:pt idx="11">
                  <c:v>990.9264161837358</c:v>
                </c:pt>
                <c:pt idx="12">
                  <c:v>990.9264161837358</c:v>
                </c:pt>
                <c:pt idx="13">
                  <c:v>990.9264161837358</c:v>
                </c:pt>
                <c:pt idx="14">
                  <c:v>990.9264161837358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B'!$Q$5:$Q$19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B'!$Y$5:$Y$19</c:f>
              <c:numCache>
                <c:formatCode>General</c:formatCode>
                <c:ptCount val="15"/>
                <c:pt idx="0">
                  <c:v>950.53358381626401</c:v>
                </c:pt>
                <c:pt idx="1">
                  <c:v>950.53358381626401</c:v>
                </c:pt>
                <c:pt idx="2">
                  <c:v>950.53358381626401</c:v>
                </c:pt>
                <c:pt idx="3">
                  <c:v>950.53358381626401</c:v>
                </c:pt>
                <c:pt idx="4">
                  <c:v>950.53358381626401</c:v>
                </c:pt>
                <c:pt idx="5">
                  <c:v>950.53358381626401</c:v>
                </c:pt>
                <c:pt idx="6">
                  <c:v>950.53358381626401</c:v>
                </c:pt>
                <c:pt idx="7">
                  <c:v>950.53358381626401</c:v>
                </c:pt>
                <c:pt idx="8">
                  <c:v>950.53358381626401</c:v>
                </c:pt>
                <c:pt idx="9">
                  <c:v>950.53358381626401</c:v>
                </c:pt>
                <c:pt idx="10">
                  <c:v>950.53358381626401</c:v>
                </c:pt>
                <c:pt idx="11">
                  <c:v>950.53358381626401</c:v>
                </c:pt>
                <c:pt idx="12">
                  <c:v>950.53358381626401</c:v>
                </c:pt>
                <c:pt idx="13">
                  <c:v>950.53358381626401</c:v>
                </c:pt>
                <c:pt idx="14">
                  <c:v>950.53358381626401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300768"/>
        <c:axId val="220299984"/>
      </c:scatterChart>
      <c:valAx>
        <c:axId val="220300768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Lab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299984"/>
        <c:crosses val="autoZero"/>
        <c:crossBetween val="midCat"/>
        <c:majorUnit val="2"/>
      </c:valAx>
      <c:valAx>
        <c:axId val="220299984"/>
        <c:scaling>
          <c:orientation val="minMax"/>
          <c:min val="940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Assay [g/kg]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300768"/>
        <c:crosses val="autoZero"/>
        <c:crossBetween val="midCat"/>
        <c:majorUnit val="10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sz="1800" dirty="0"/>
              <a:t>Atrazine Sample C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C'!$R$5:$R$19</c:f>
              <c:numCache>
                <c:formatCode>General</c:formatCode>
                <c:ptCount val="15"/>
                <c:pt idx="0">
                  <c:v>892.8</c:v>
                </c:pt>
                <c:pt idx="1">
                  <c:v>887.1</c:v>
                </c:pt>
                <c:pt idx="2">
                  <c:v>909.7</c:v>
                </c:pt>
                <c:pt idx="3">
                  <c:v>884.7</c:v>
                </c:pt>
                <c:pt idx="4">
                  <c:v>884.4</c:v>
                </c:pt>
                <c:pt idx="5">
                  <c:v>885.9</c:v>
                </c:pt>
                <c:pt idx="6">
                  <c:v>891.8</c:v>
                </c:pt>
                <c:pt idx="7">
                  <c:v>868</c:v>
                </c:pt>
                <c:pt idx="8">
                  <c:v>883.6</c:v>
                </c:pt>
                <c:pt idx="9">
                  <c:v>883.2</c:v>
                </c:pt>
                <c:pt idx="10">
                  <c:v>884.2</c:v>
                </c:pt>
                <c:pt idx="11">
                  <c:v>880.1</c:v>
                </c:pt>
                <c:pt idx="12">
                  <c:v>893.3</c:v>
                </c:pt>
                <c:pt idx="13">
                  <c:v>880.5</c:v>
                </c:pt>
                <c:pt idx="14">
                  <c:v>885.9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C'!$S$5:$S$19</c:f>
              <c:numCache>
                <c:formatCode>General</c:formatCode>
                <c:ptCount val="15"/>
                <c:pt idx="0">
                  <c:v>897.3</c:v>
                </c:pt>
                <c:pt idx="1">
                  <c:v>889.5</c:v>
                </c:pt>
                <c:pt idx="2">
                  <c:v>931.7</c:v>
                </c:pt>
                <c:pt idx="3">
                  <c:v>886.7</c:v>
                </c:pt>
                <c:pt idx="4">
                  <c:v>891.1</c:v>
                </c:pt>
                <c:pt idx="5">
                  <c:v>889.7</c:v>
                </c:pt>
                <c:pt idx="6">
                  <c:v>895.7</c:v>
                </c:pt>
                <c:pt idx="7">
                  <c:v>879.6</c:v>
                </c:pt>
                <c:pt idx="8">
                  <c:v>886.3</c:v>
                </c:pt>
                <c:pt idx="9">
                  <c:v>887.6</c:v>
                </c:pt>
                <c:pt idx="10">
                  <c:v>895.3</c:v>
                </c:pt>
                <c:pt idx="11">
                  <c:v>885.4</c:v>
                </c:pt>
                <c:pt idx="12">
                  <c:v>894.2</c:v>
                </c:pt>
                <c:pt idx="13">
                  <c:v>882.1</c:v>
                </c:pt>
                <c:pt idx="14">
                  <c:v>899.1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'Sample C'!$Z$5:$Z$19</c:f>
                <c:numCache>
                  <c:formatCode>General</c:formatCode>
                  <c:ptCount val="15"/>
                  <c:pt idx="0">
                    <c:v>2.25</c:v>
                  </c:pt>
                  <c:pt idx="1">
                    <c:v>1.1999999999999886</c:v>
                  </c:pt>
                  <c:pt idx="2">
                    <c:v>11</c:v>
                  </c:pt>
                  <c:pt idx="3">
                    <c:v>1</c:v>
                  </c:pt>
                  <c:pt idx="4">
                    <c:v>3.3500000000000227</c:v>
                  </c:pt>
                  <c:pt idx="5">
                    <c:v>1.9000000000000341</c:v>
                  </c:pt>
                  <c:pt idx="6">
                    <c:v>1.9500000000000455</c:v>
                  </c:pt>
                  <c:pt idx="7">
                    <c:v>5.8000000000000114</c:v>
                  </c:pt>
                  <c:pt idx="8">
                    <c:v>1.3499999999999659</c:v>
                  </c:pt>
                  <c:pt idx="9">
                    <c:v>2.1999999999999886</c:v>
                  </c:pt>
                  <c:pt idx="10">
                    <c:v>5.5499999999999545</c:v>
                  </c:pt>
                  <c:pt idx="11">
                    <c:v>2.6499999999999773</c:v>
                  </c:pt>
                  <c:pt idx="12">
                    <c:v>0.45000000000004547</c:v>
                  </c:pt>
                  <c:pt idx="13">
                    <c:v>0.80000000000001137</c:v>
                  </c:pt>
                  <c:pt idx="14">
                    <c:v>6.6000000000000227</c:v>
                  </c:pt>
                </c:numCache>
              </c:numRef>
            </c:plus>
            <c:minus>
              <c:numRef>
                <c:f>'Sample C'!$Z$5:$Z$19</c:f>
                <c:numCache>
                  <c:formatCode>General</c:formatCode>
                  <c:ptCount val="15"/>
                  <c:pt idx="0">
                    <c:v>2.25</c:v>
                  </c:pt>
                  <c:pt idx="1">
                    <c:v>1.1999999999999886</c:v>
                  </c:pt>
                  <c:pt idx="2">
                    <c:v>11</c:v>
                  </c:pt>
                  <c:pt idx="3">
                    <c:v>1</c:v>
                  </c:pt>
                  <c:pt idx="4">
                    <c:v>3.3500000000000227</c:v>
                  </c:pt>
                  <c:pt idx="5">
                    <c:v>1.9000000000000341</c:v>
                  </c:pt>
                  <c:pt idx="6">
                    <c:v>1.9500000000000455</c:v>
                  </c:pt>
                  <c:pt idx="7">
                    <c:v>5.8000000000000114</c:v>
                  </c:pt>
                  <c:pt idx="8">
                    <c:v>1.3499999999999659</c:v>
                  </c:pt>
                  <c:pt idx="9">
                    <c:v>2.1999999999999886</c:v>
                  </c:pt>
                  <c:pt idx="10">
                    <c:v>5.5499999999999545</c:v>
                  </c:pt>
                  <c:pt idx="11">
                    <c:v>2.6499999999999773</c:v>
                  </c:pt>
                  <c:pt idx="12">
                    <c:v>0.45000000000004547</c:v>
                  </c:pt>
                  <c:pt idx="13">
                    <c:v>0.80000000000001137</c:v>
                  </c:pt>
                  <c:pt idx="14">
                    <c:v>6.6000000000000227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C'!$T$5:$T$19</c:f>
              <c:numCache>
                <c:formatCode>0.0</c:formatCode>
                <c:ptCount val="15"/>
                <c:pt idx="0" formatCode="General">
                  <c:v>895.05</c:v>
                </c:pt>
                <c:pt idx="1">
                  <c:v>888.3</c:v>
                </c:pt>
                <c:pt idx="2" formatCode="General">
                  <c:v>920.7</c:v>
                </c:pt>
                <c:pt idx="3" formatCode="General">
                  <c:v>885.7</c:v>
                </c:pt>
                <c:pt idx="4" formatCode="General">
                  <c:v>887.75</c:v>
                </c:pt>
                <c:pt idx="5" formatCode="General">
                  <c:v>887.8</c:v>
                </c:pt>
                <c:pt idx="6" formatCode="General">
                  <c:v>893.75</c:v>
                </c:pt>
                <c:pt idx="7" formatCode="General">
                  <c:v>873.8</c:v>
                </c:pt>
                <c:pt idx="8" formatCode="General">
                  <c:v>884.95</c:v>
                </c:pt>
                <c:pt idx="9" formatCode="General">
                  <c:v>885.40000000000009</c:v>
                </c:pt>
                <c:pt idx="10" formatCode="General">
                  <c:v>889.75</c:v>
                </c:pt>
                <c:pt idx="11" formatCode="General">
                  <c:v>882.75</c:v>
                </c:pt>
                <c:pt idx="12" formatCode="General">
                  <c:v>893.75</c:v>
                </c:pt>
                <c:pt idx="13" formatCode="General">
                  <c:v>881.3</c:v>
                </c:pt>
                <c:pt idx="14" formatCode="General">
                  <c:v>892.5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C'!$U$5:$U$19</c:f>
              <c:numCache>
                <c:formatCode>General</c:formatCode>
                <c:ptCount val="15"/>
                <c:pt idx="0">
                  <c:v>889.55</c:v>
                </c:pt>
                <c:pt idx="1">
                  <c:v>889.55</c:v>
                </c:pt>
                <c:pt idx="2">
                  <c:v>889.55</c:v>
                </c:pt>
                <c:pt idx="3">
                  <c:v>889.55</c:v>
                </c:pt>
                <c:pt idx="4">
                  <c:v>889.55</c:v>
                </c:pt>
                <c:pt idx="5">
                  <c:v>889.55</c:v>
                </c:pt>
                <c:pt idx="6">
                  <c:v>889.55</c:v>
                </c:pt>
                <c:pt idx="7">
                  <c:v>889.55</c:v>
                </c:pt>
                <c:pt idx="8">
                  <c:v>889.55</c:v>
                </c:pt>
                <c:pt idx="9">
                  <c:v>889.55</c:v>
                </c:pt>
                <c:pt idx="10">
                  <c:v>889.55</c:v>
                </c:pt>
                <c:pt idx="11">
                  <c:v>889.55</c:v>
                </c:pt>
                <c:pt idx="12">
                  <c:v>889.55</c:v>
                </c:pt>
                <c:pt idx="13">
                  <c:v>889.55</c:v>
                </c:pt>
                <c:pt idx="14">
                  <c:v>889.55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C'!$V$5:$V$19</c:f>
              <c:numCache>
                <c:formatCode>General</c:formatCode>
                <c:ptCount val="15"/>
                <c:pt idx="0">
                  <c:v>906.33965236884512</c:v>
                </c:pt>
                <c:pt idx="1">
                  <c:v>906.33965236884512</c:v>
                </c:pt>
                <c:pt idx="2">
                  <c:v>906.33965236884512</c:v>
                </c:pt>
                <c:pt idx="3">
                  <c:v>906.33965236884512</c:v>
                </c:pt>
                <c:pt idx="4">
                  <c:v>906.33965236884512</c:v>
                </c:pt>
                <c:pt idx="5">
                  <c:v>906.33965236884512</c:v>
                </c:pt>
                <c:pt idx="6">
                  <c:v>906.33965236884512</c:v>
                </c:pt>
                <c:pt idx="7">
                  <c:v>906.33965236884512</c:v>
                </c:pt>
                <c:pt idx="8">
                  <c:v>906.33965236884512</c:v>
                </c:pt>
                <c:pt idx="9">
                  <c:v>906.33965236884512</c:v>
                </c:pt>
                <c:pt idx="10">
                  <c:v>906.33965236884512</c:v>
                </c:pt>
                <c:pt idx="11">
                  <c:v>906.33965236884512</c:v>
                </c:pt>
                <c:pt idx="12">
                  <c:v>906.33965236884512</c:v>
                </c:pt>
                <c:pt idx="13">
                  <c:v>906.33965236884512</c:v>
                </c:pt>
                <c:pt idx="14">
                  <c:v>906.33965236884512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C'!$W$5:$W$19</c:f>
              <c:numCache>
                <c:formatCode>General</c:formatCode>
                <c:ptCount val="15"/>
                <c:pt idx="0">
                  <c:v>872.76034763115479</c:v>
                </c:pt>
                <c:pt idx="1">
                  <c:v>872.76034763115479</c:v>
                </c:pt>
                <c:pt idx="2">
                  <c:v>872.76034763115479</c:v>
                </c:pt>
                <c:pt idx="3">
                  <c:v>872.76034763115479</c:v>
                </c:pt>
                <c:pt idx="4">
                  <c:v>872.76034763115479</c:v>
                </c:pt>
                <c:pt idx="5">
                  <c:v>872.76034763115479</c:v>
                </c:pt>
                <c:pt idx="6">
                  <c:v>872.76034763115479</c:v>
                </c:pt>
                <c:pt idx="7">
                  <c:v>872.76034763115479</c:v>
                </c:pt>
                <c:pt idx="8">
                  <c:v>872.76034763115479</c:v>
                </c:pt>
                <c:pt idx="9">
                  <c:v>872.76034763115479</c:v>
                </c:pt>
                <c:pt idx="10">
                  <c:v>872.76034763115479</c:v>
                </c:pt>
                <c:pt idx="11">
                  <c:v>872.76034763115479</c:v>
                </c:pt>
                <c:pt idx="12">
                  <c:v>872.76034763115479</c:v>
                </c:pt>
                <c:pt idx="13">
                  <c:v>872.76034763115479</c:v>
                </c:pt>
                <c:pt idx="14">
                  <c:v>872.76034763115479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C'!$X$5:$X$19</c:f>
              <c:numCache>
                <c:formatCode>General</c:formatCode>
                <c:ptCount val="15"/>
                <c:pt idx="0">
                  <c:v>920.58293433327458</c:v>
                </c:pt>
                <c:pt idx="1">
                  <c:v>920.58293433327458</c:v>
                </c:pt>
                <c:pt idx="2">
                  <c:v>920.58293433327458</c:v>
                </c:pt>
                <c:pt idx="3">
                  <c:v>920.58293433327458</c:v>
                </c:pt>
                <c:pt idx="4">
                  <c:v>920.58293433327458</c:v>
                </c:pt>
                <c:pt idx="5">
                  <c:v>920.58293433327458</c:v>
                </c:pt>
                <c:pt idx="6">
                  <c:v>920.58293433327458</c:v>
                </c:pt>
                <c:pt idx="7">
                  <c:v>920.58293433327458</c:v>
                </c:pt>
                <c:pt idx="8">
                  <c:v>920.58293433327458</c:v>
                </c:pt>
                <c:pt idx="9">
                  <c:v>920.58293433327458</c:v>
                </c:pt>
                <c:pt idx="10">
                  <c:v>920.58293433327458</c:v>
                </c:pt>
                <c:pt idx="11">
                  <c:v>920.58293433327458</c:v>
                </c:pt>
                <c:pt idx="12">
                  <c:v>920.58293433327458</c:v>
                </c:pt>
                <c:pt idx="13">
                  <c:v>920.58293433327458</c:v>
                </c:pt>
                <c:pt idx="14">
                  <c:v>920.58293433327458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C'!$Q$5:$Q$19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C'!$Y$5:$Y$19</c:f>
              <c:numCache>
                <c:formatCode>General</c:formatCode>
                <c:ptCount val="15"/>
                <c:pt idx="0">
                  <c:v>858.51706566672533</c:v>
                </c:pt>
                <c:pt idx="1">
                  <c:v>858.51706566672533</c:v>
                </c:pt>
                <c:pt idx="2">
                  <c:v>858.51706566672533</c:v>
                </c:pt>
                <c:pt idx="3">
                  <c:v>858.51706566672533</c:v>
                </c:pt>
                <c:pt idx="4">
                  <c:v>858.51706566672533</c:v>
                </c:pt>
                <c:pt idx="5">
                  <c:v>858.51706566672533</c:v>
                </c:pt>
                <c:pt idx="6">
                  <c:v>858.51706566672533</c:v>
                </c:pt>
                <c:pt idx="7">
                  <c:v>858.51706566672533</c:v>
                </c:pt>
                <c:pt idx="8">
                  <c:v>858.51706566672533</c:v>
                </c:pt>
                <c:pt idx="9">
                  <c:v>858.51706566672533</c:v>
                </c:pt>
                <c:pt idx="10">
                  <c:v>858.51706566672533</c:v>
                </c:pt>
                <c:pt idx="11">
                  <c:v>858.51706566672533</c:v>
                </c:pt>
                <c:pt idx="12">
                  <c:v>858.51706566672533</c:v>
                </c:pt>
                <c:pt idx="13">
                  <c:v>858.51706566672533</c:v>
                </c:pt>
                <c:pt idx="14">
                  <c:v>858.51706566672533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750848"/>
        <c:axId val="153751632"/>
      </c:scatterChart>
      <c:valAx>
        <c:axId val="153750848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Lab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751632"/>
        <c:crosses val="autoZero"/>
        <c:crossBetween val="midCat"/>
        <c:majorUnit val="2"/>
      </c:valAx>
      <c:valAx>
        <c:axId val="153751632"/>
        <c:scaling>
          <c:orientation val="minMax"/>
          <c:min val="850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Assay [g/kg]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750848"/>
        <c:crosses val="autoZero"/>
        <c:crossBetween val="midCat"/>
        <c:majorUnit val="10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sz="1800" dirty="0"/>
              <a:t>Atrazine Sample</a:t>
            </a:r>
            <a:r>
              <a:rPr lang="de-CH" sz="1800" baseline="0" dirty="0"/>
              <a:t> D</a:t>
            </a:r>
            <a:endParaRPr lang="de-CH" sz="1800" dirty="0"/>
          </a:p>
        </c:rich>
      </c:tx>
      <c:layout>
        <c:manualLayout>
          <c:xMode val="edge"/>
          <c:yMode val="edge"/>
          <c:x val="0.32805031446540883"/>
          <c:y val="2.819738167170191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D'!$R$5:$R$19</c:f>
              <c:numCache>
                <c:formatCode>General</c:formatCode>
                <c:ptCount val="15"/>
                <c:pt idx="0">
                  <c:v>450.9</c:v>
                </c:pt>
                <c:pt idx="1">
                  <c:v>438</c:v>
                </c:pt>
                <c:pt idx="2">
                  <c:v>448.9</c:v>
                </c:pt>
                <c:pt idx="3">
                  <c:v>422.9</c:v>
                </c:pt>
                <c:pt idx="4">
                  <c:v>439.8</c:v>
                </c:pt>
                <c:pt idx="5">
                  <c:v>444.2</c:v>
                </c:pt>
                <c:pt idx="6">
                  <c:v>429.2</c:v>
                </c:pt>
                <c:pt idx="7">
                  <c:v>427.4</c:v>
                </c:pt>
                <c:pt idx="8">
                  <c:v>433.9</c:v>
                </c:pt>
                <c:pt idx="9">
                  <c:v>437.6</c:v>
                </c:pt>
                <c:pt idx="10">
                  <c:v>428.8</c:v>
                </c:pt>
                <c:pt idx="11">
                  <c:v>444.9</c:v>
                </c:pt>
                <c:pt idx="12">
                  <c:v>435.8</c:v>
                </c:pt>
                <c:pt idx="13">
                  <c:v>438.5</c:v>
                </c:pt>
                <c:pt idx="14">
                  <c:v>442.2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D'!$S$5:$S$19</c:f>
              <c:numCache>
                <c:formatCode>General</c:formatCode>
                <c:ptCount val="15"/>
                <c:pt idx="0">
                  <c:v>451.3</c:v>
                </c:pt>
                <c:pt idx="1">
                  <c:v>440.8</c:v>
                </c:pt>
                <c:pt idx="2">
                  <c:v>450.9</c:v>
                </c:pt>
                <c:pt idx="3">
                  <c:v>428.4</c:v>
                </c:pt>
                <c:pt idx="4">
                  <c:v>444.6</c:v>
                </c:pt>
                <c:pt idx="5">
                  <c:v>446</c:v>
                </c:pt>
                <c:pt idx="6">
                  <c:v>430.6</c:v>
                </c:pt>
                <c:pt idx="7">
                  <c:v>429.9</c:v>
                </c:pt>
                <c:pt idx="8">
                  <c:v>440.7</c:v>
                </c:pt>
                <c:pt idx="9">
                  <c:v>440.2</c:v>
                </c:pt>
                <c:pt idx="10">
                  <c:v>439</c:v>
                </c:pt>
                <c:pt idx="11">
                  <c:v>456.1</c:v>
                </c:pt>
                <c:pt idx="12">
                  <c:v>439.1</c:v>
                </c:pt>
                <c:pt idx="13">
                  <c:v>440</c:v>
                </c:pt>
                <c:pt idx="14">
                  <c:v>450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'Sample D'!$Z$5:$Z$19</c:f>
                <c:numCache>
                  <c:formatCode>General</c:formatCode>
                  <c:ptCount val="15"/>
                  <c:pt idx="0">
                    <c:v>0.20000000000001705</c:v>
                  </c:pt>
                  <c:pt idx="1">
                    <c:v>1.4000000000000057</c:v>
                  </c:pt>
                  <c:pt idx="2">
                    <c:v>1</c:v>
                  </c:pt>
                  <c:pt idx="3">
                    <c:v>2.75</c:v>
                  </c:pt>
                  <c:pt idx="4">
                    <c:v>2.4000000000000057</c:v>
                  </c:pt>
                  <c:pt idx="5">
                    <c:v>0.90000000000000568</c:v>
                  </c:pt>
                  <c:pt idx="6">
                    <c:v>0.70000000000001705</c:v>
                  </c:pt>
                  <c:pt idx="7">
                    <c:v>1.25</c:v>
                  </c:pt>
                  <c:pt idx="8">
                    <c:v>3.4000000000000057</c:v>
                  </c:pt>
                  <c:pt idx="9">
                    <c:v>1.2999999999999829</c:v>
                  </c:pt>
                  <c:pt idx="10">
                    <c:v>5.0999999999999943</c:v>
                  </c:pt>
                  <c:pt idx="11">
                    <c:v>5.6000000000000227</c:v>
                  </c:pt>
                  <c:pt idx="12">
                    <c:v>1.6500000000000057</c:v>
                  </c:pt>
                  <c:pt idx="13">
                    <c:v>0.75</c:v>
                  </c:pt>
                  <c:pt idx="14">
                    <c:v>3.9000000000000057</c:v>
                  </c:pt>
                </c:numCache>
              </c:numRef>
            </c:plus>
            <c:minus>
              <c:numRef>
                <c:f>'Sample D'!$Z$5:$Z$19</c:f>
                <c:numCache>
                  <c:formatCode>General</c:formatCode>
                  <c:ptCount val="15"/>
                  <c:pt idx="0">
                    <c:v>0.20000000000001705</c:v>
                  </c:pt>
                  <c:pt idx="1">
                    <c:v>1.4000000000000057</c:v>
                  </c:pt>
                  <c:pt idx="2">
                    <c:v>1</c:v>
                  </c:pt>
                  <c:pt idx="3">
                    <c:v>2.75</c:v>
                  </c:pt>
                  <c:pt idx="4">
                    <c:v>2.4000000000000057</c:v>
                  </c:pt>
                  <c:pt idx="5">
                    <c:v>0.90000000000000568</c:v>
                  </c:pt>
                  <c:pt idx="6">
                    <c:v>0.70000000000001705</c:v>
                  </c:pt>
                  <c:pt idx="7">
                    <c:v>1.25</c:v>
                  </c:pt>
                  <c:pt idx="8">
                    <c:v>3.4000000000000057</c:v>
                  </c:pt>
                  <c:pt idx="9">
                    <c:v>1.2999999999999829</c:v>
                  </c:pt>
                  <c:pt idx="10">
                    <c:v>5.0999999999999943</c:v>
                  </c:pt>
                  <c:pt idx="11">
                    <c:v>5.6000000000000227</c:v>
                  </c:pt>
                  <c:pt idx="12">
                    <c:v>1.6500000000000057</c:v>
                  </c:pt>
                  <c:pt idx="13">
                    <c:v>0.75</c:v>
                  </c:pt>
                  <c:pt idx="14">
                    <c:v>3.9000000000000057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D'!$T$5:$T$19</c:f>
              <c:numCache>
                <c:formatCode>0.0</c:formatCode>
                <c:ptCount val="15"/>
                <c:pt idx="0" formatCode="General">
                  <c:v>451.1</c:v>
                </c:pt>
                <c:pt idx="1">
                  <c:v>439.4</c:v>
                </c:pt>
                <c:pt idx="2" formatCode="General">
                  <c:v>449.9</c:v>
                </c:pt>
                <c:pt idx="3" formatCode="General">
                  <c:v>425.65</c:v>
                </c:pt>
                <c:pt idx="4" formatCode="General">
                  <c:v>442.20000000000005</c:v>
                </c:pt>
                <c:pt idx="5" formatCode="General">
                  <c:v>445.1</c:v>
                </c:pt>
                <c:pt idx="6" formatCode="General">
                  <c:v>429.9</c:v>
                </c:pt>
                <c:pt idx="7" formatCode="General">
                  <c:v>428.65</c:v>
                </c:pt>
                <c:pt idx="8" formatCode="General">
                  <c:v>437.29999999999995</c:v>
                </c:pt>
                <c:pt idx="9" formatCode="General">
                  <c:v>438.9</c:v>
                </c:pt>
                <c:pt idx="10" formatCode="General">
                  <c:v>433.9</c:v>
                </c:pt>
                <c:pt idx="11" formatCode="General">
                  <c:v>450.5</c:v>
                </c:pt>
                <c:pt idx="12" formatCode="General">
                  <c:v>437.45000000000005</c:v>
                </c:pt>
                <c:pt idx="13" formatCode="General">
                  <c:v>439.25</c:v>
                </c:pt>
                <c:pt idx="14" formatCode="General">
                  <c:v>446.1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D'!$U$5:$U$19</c:f>
              <c:numCache>
                <c:formatCode>General</c:formatCode>
                <c:ptCount val="15"/>
                <c:pt idx="0">
                  <c:v>439.68666666666661</c:v>
                </c:pt>
                <c:pt idx="1">
                  <c:v>439.68666666666661</c:v>
                </c:pt>
                <c:pt idx="2">
                  <c:v>439.68666666666661</c:v>
                </c:pt>
                <c:pt idx="3">
                  <c:v>439.68666666666661</c:v>
                </c:pt>
                <c:pt idx="4">
                  <c:v>439.68666666666661</c:v>
                </c:pt>
                <c:pt idx="5">
                  <c:v>439.68666666666661</c:v>
                </c:pt>
                <c:pt idx="6">
                  <c:v>439.68666666666661</c:v>
                </c:pt>
                <c:pt idx="7">
                  <c:v>439.68666666666661</c:v>
                </c:pt>
                <c:pt idx="8">
                  <c:v>439.68666666666661</c:v>
                </c:pt>
                <c:pt idx="9">
                  <c:v>439.68666666666661</c:v>
                </c:pt>
                <c:pt idx="10">
                  <c:v>439.68666666666661</c:v>
                </c:pt>
                <c:pt idx="11">
                  <c:v>439.68666666666661</c:v>
                </c:pt>
                <c:pt idx="12">
                  <c:v>439.68666666666661</c:v>
                </c:pt>
                <c:pt idx="13">
                  <c:v>439.68666666666661</c:v>
                </c:pt>
                <c:pt idx="14">
                  <c:v>439.68666666666661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D'!$V$5:$V$19</c:f>
              <c:numCache>
                <c:formatCode>General</c:formatCode>
                <c:ptCount val="15"/>
                <c:pt idx="0">
                  <c:v>450.3266666666666</c:v>
                </c:pt>
                <c:pt idx="1">
                  <c:v>450.3266666666666</c:v>
                </c:pt>
                <c:pt idx="2">
                  <c:v>450.3266666666666</c:v>
                </c:pt>
                <c:pt idx="3">
                  <c:v>450.3266666666666</c:v>
                </c:pt>
                <c:pt idx="4">
                  <c:v>450.3266666666666</c:v>
                </c:pt>
                <c:pt idx="5">
                  <c:v>450.3266666666666</c:v>
                </c:pt>
                <c:pt idx="6">
                  <c:v>450.3266666666666</c:v>
                </c:pt>
                <c:pt idx="7">
                  <c:v>450.3266666666666</c:v>
                </c:pt>
                <c:pt idx="8">
                  <c:v>450.3266666666666</c:v>
                </c:pt>
                <c:pt idx="9">
                  <c:v>450.3266666666666</c:v>
                </c:pt>
                <c:pt idx="10">
                  <c:v>450.3266666666666</c:v>
                </c:pt>
                <c:pt idx="11">
                  <c:v>450.3266666666666</c:v>
                </c:pt>
                <c:pt idx="12">
                  <c:v>450.3266666666666</c:v>
                </c:pt>
                <c:pt idx="13">
                  <c:v>450.3266666666666</c:v>
                </c:pt>
                <c:pt idx="14">
                  <c:v>450.3266666666666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D'!$W$5:$W$19</c:f>
              <c:numCache>
                <c:formatCode>General</c:formatCode>
                <c:ptCount val="15"/>
                <c:pt idx="0">
                  <c:v>429.04666666666662</c:v>
                </c:pt>
                <c:pt idx="1">
                  <c:v>429.04666666666662</c:v>
                </c:pt>
                <c:pt idx="2">
                  <c:v>429.04666666666662</c:v>
                </c:pt>
                <c:pt idx="3">
                  <c:v>429.04666666666662</c:v>
                </c:pt>
                <c:pt idx="4">
                  <c:v>429.04666666666662</c:v>
                </c:pt>
                <c:pt idx="5">
                  <c:v>429.04666666666662</c:v>
                </c:pt>
                <c:pt idx="6">
                  <c:v>429.04666666666662</c:v>
                </c:pt>
                <c:pt idx="7">
                  <c:v>429.04666666666662</c:v>
                </c:pt>
                <c:pt idx="8">
                  <c:v>429.04666666666662</c:v>
                </c:pt>
                <c:pt idx="9">
                  <c:v>429.04666666666662</c:v>
                </c:pt>
                <c:pt idx="10">
                  <c:v>429.04666666666662</c:v>
                </c:pt>
                <c:pt idx="11">
                  <c:v>429.04666666666662</c:v>
                </c:pt>
                <c:pt idx="12">
                  <c:v>429.04666666666662</c:v>
                </c:pt>
                <c:pt idx="13">
                  <c:v>429.04666666666662</c:v>
                </c:pt>
                <c:pt idx="14">
                  <c:v>429.04666666666662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D'!$X$5:$X$19</c:f>
              <c:numCache>
                <c:formatCode>General</c:formatCode>
                <c:ptCount val="15"/>
                <c:pt idx="0">
                  <c:v>463.22079734248865</c:v>
                </c:pt>
                <c:pt idx="1">
                  <c:v>463.22079734248865</c:v>
                </c:pt>
                <c:pt idx="2">
                  <c:v>463.22079734248865</c:v>
                </c:pt>
                <c:pt idx="3">
                  <c:v>463.22079734248865</c:v>
                </c:pt>
                <c:pt idx="4">
                  <c:v>463.22079734248865</c:v>
                </c:pt>
                <c:pt idx="5">
                  <c:v>463.22079734248865</c:v>
                </c:pt>
                <c:pt idx="6">
                  <c:v>463.22079734248865</c:v>
                </c:pt>
                <c:pt idx="7">
                  <c:v>463.22079734248865</c:v>
                </c:pt>
                <c:pt idx="8">
                  <c:v>463.22079734248865</c:v>
                </c:pt>
                <c:pt idx="9">
                  <c:v>463.22079734248865</c:v>
                </c:pt>
                <c:pt idx="10">
                  <c:v>463.22079734248865</c:v>
                </c:pt>
                <c:pt idx="11">
                  <c:v>463.22079734248865</c:v>
                </c:pt>
                <c:pt idx="12">
                  <c:v>463.22079734248865</c:v>
                </c:pt>
                <c:pt idx="13">
                  <c:v>463.22079734248865</c:v>
                </c:pt>
                <c:pt idx="14">
                  <c:v>463.22079734248865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D'!$Q$5:$Q$19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D'!$Y$5:$Y$19</c:f>
              <c:numCache>
                <c:formatCode>General</c:formatCode>
                <c:ptCount val="15"/>
                <c:pt idx="0">
                  <c:v>416.15253599084457</c:v>
                </c:pt>
                <c:pt idx="1">
                  <c:v>416.15253599084457</c:v>
                </c:pt>
                <c:pt idx="2">
                  <c:v>416.15253599084457</c:v>
                </c:pt>
                <c:pt idx="3">
                  <c:v>416.15253599084457</c:v>
                </c:pt>
                <c:pt idx="4">
                  <c:v>416.15253599084457</c:v>
                </c:pt>
                <c:pt idx="5">
                  <c:v>416.15253599084457</c:v>
                </c:pt>
                <c:pt idx="6">
                  <c:v>416.15253599084457</c:v>
                </c:pt>
                <c:pt idx="7">
                  <c:v>416.15253599084457</c:v>
                </c:pt>
                <c:pt idx="8">
                  <c:v>416.15253599084457</c:v>
                </c:pt>
                <c:pt idx="9">
                  <c:v>416.15253599084457</c:v>
                </c:pt>
                <c:pt idx="10">
                  <c:v>416.15253599084457</c:v>
                </c:pt>
                <c:pt idx="11">
                  <c:v>416.15253599084457</c:v>
                </c:pt>
                <c:pt idx="12">
                  <c:v>416.15253599084457</c:v>
                </c:pt>
                <c:pt idx="13">
                  <c:v>416.15253599084457</c:v>
                </c:pt>
                <c:pt idx="14">
                  <c:v>416.15253599084457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596720"/>
        <c:axId val="223596328"/>
      </c:scatterChart>
      <c:valAx>
        <c:axId val="223596720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Lab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596328"/>
        <c:crosses val="autoZero"/>
        <c:crossBetween val="midCat"/>
        <c:majorUnit val="2"/>
      </c:valAx>
      <c:valAx>
        <c:axId val="223596328"/>
        <c:scaling>
          <c:orientation val="minMax"/>
          <c:max val="480"/>
          <c:min val="405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Assay [g/kg]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596720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sz="1800" dirty="0"/>
              <a:t>Atrazine Sample 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81176669441229"/>
          <c:y val="0.12479365957354505"/>
          <c:w val="0.8433944693729809"/>
          <c:h val="0.6962861434676037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E'!$R$5:$R$19</c:f>
              <c:numCache>
                <c:formatCode>General</c:formatCode>
                <c:ptCount val="15"/>
                <c:pt idx="0">
                  <c:v>433.2</c:v>
                </c:pt>
                <c:pt idx="1">
                  <c:v>433.1</c:v>
                </c:pt>
                <c:pt idx="2">
                  <c:v>441</c:v>
                </c:pt>
                <c:pt idx="3">
                  <c:v>429.3</c:v>
                </c:pt>
                <c:pt idx="4">
                  <c:v>437.3</c:v>
                </c:pt>
                <c:pt idx="5">
                  <c:v>442.5</c:v>
                </c:pt>
                <c:pt idx="6">
                  <c:v>431.5</c:v>
                </c:pt>
                <c:pt idx="7">
                  <c:v>426.1</c:v>
                </c:pt>
                <c:pt idx="8">
                  <c:v>433.5</c:v>
                </c:pt>
                <c:pt idx="9">
                  <c:v>435.3</c:v>
                </c:pt>
                <c:pt idx="10">
                  <c:v>426.3</c:v>
                </c:pt>
                <c:pt idx="11">
                  <c:v>438.2</c:v>
                </c:pt>
                <c:pt idx="12">
                  <c:v>434</c:v>
                </c:pt>
                <c:pt idx="13">
                  <c:v>433</c:v>
                </c:pt>
                <c:pt idx="14">
                  <c:v>437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E'!$S$5:$S$19</c:f>
              <c:numCache>
                <c:formatCode>General</c:formatCode>
                <c:ptCount val="15"/>
                <c:pt idx="0">
                  <c:v>433.2</c:v>
                </c:pt>
                <c:pt idx="1">
                  <c:v>438</c:v>
                </c:pt>
                <c:pt idx="2">
                  <c:v>444.1</c:v>
                </c:pt>
                <c:pt idx="3">
                  <c:v>431.1</c:v>
                </c:pt>
                <c:pt idx="4">
                  <c:v>442.2</c:v>
                </c:pt>
                <c:pt idx="5">
                  <c:v>443.9</c:v>
                </c:pt>
                <c:pt idx="6">
                  <c:v>433.6</c:v>
                </c:pt>
                <c:pt idx="7">
                  <c:v>430.7</c:v>
                </c:pt>
                <c:pt idx="8">
                  <c:v>437.2</c:v>
                </c:pt>
                <c:pt idx="9">
                  <c:v>435.9</c:v>
                </c:pt>
                <c:pt idx="10">
                  <c:v>433.5</c:v>
                </c:pt>
                <c:pt idx="11">
                  <c:v>441.9</c:v>
                </c:pt>
                <c:pt idx="12">
                  <c:v>435.2</c:v>
                </c:pt>
                <c:pt idx="13">
                  <c:v>440.1</c:v>
                </c:pt>
                <c:pt idx="14">
                  <c:v>443.7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'Sample E'!$Z$5:$Z$19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2.4499999999999886</c:v>
                  </c:pt>
                  <c:pt idx="2">
                    <c:v>1.5500000000000114</c:v>
                  </c:pt>
                  <c:pt idx="3">
                    <c:v>0.90000000000000568</c:v>
                  </c:pt>
                  <c:pt idx="4">
                    <c:v>2.4499999999999886</c:v>
                  </c:pt>
                  <c:pt idx="5">
                    <c:v>0.69999999999998863</c:v>
                  </c:pt>
                  <c:pt idx="6">
                    <c:v>1.0500000000000114</c:v>
                  </c:pt>
                  <c:pt idx="7">
                    <c:v>2.2999999999999829</c:v>
                  </c:pt>
                  <c:pt idx="8">
                    <c:v>1.8499999999999943</c:v>
                  </c:pt>
                  <c:pt idx="9">
                    <c:v>0.29999999999998295</c:v>
                  </c:pt>
                  <c:pt idx="10">
                    <c:v>3.5999999999999943</c:v>
                  </c:pt>
                  <c:pt idx="11">
                    <c:v>1.8499999999999943</c:v>
                  </c:pt>
                  <c:pt idx="12">
                    <c:v>0.59999999999999432</c:v>
                  </c:pt>
                  <c:pt idx="13">
                    <c:v>3.5500000000000114</c:v>
                  </c:pt>
                  <c:pt idx="14">
                    <c:v>3.3499999999999943</c:v>
                  </c:pt>
                </c:numCache>
              </c:numRef>
            </c:plus>
            <c:minus>
              <c:numRef>
                <c:f>'Sample E'!$Z$5:$Z$19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2.4499999999999886</c:v>
                  </c:pt>
                  <c:pt idx="2">
                    <c:v>1.5500000000000114</c:v>
                  </c:pt>
                  <c:pt idx="3">
                    <c:v>0.90000000000000568</c:v>
                  </c:pt>
                  <c:pt idx="4">
                    <c:v>2.4499999999999886</c:v>
                  </c:pt>
                  <c:pt idx="5">
                    <c:v>0.69999999999998863</c:v>
                  </c:pt>
                  <c:pt idx="6">
                    <c:v>1.0500000000000114</c:v>
                  </c:pt>
                  <c:pt idx="7">
                    <c:v>2.2999999999999829</c:v>
                  </c:pt>
                  <c:pt idx="8">
                    <c:v>1.8499999999999943</c:v>
                  </c:pt>
                  <c:pt idx="9">
                    <c:v>0.29999999999998295</c:v>
                  </c:pt>
                  <c:pt idx="10">
                    <c:v>3.5999999999999943</c:v>
                  </c:pt>
                  <c:pt idx="11">
                    <c:v>1.8499999999999943</c:v>
                  </c:pt>
                  <c:pt idx="12">
                    <c:v>0.59999999999999432</c:v>
                  </c:pt>
                  <c:pt idx="13">
                    <c:v>3.5500000000000114</c:v>
                  </c:pt>
                  <c:pt idx="14">
                    <c:v>3.3499999999999943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E'!$T$5:$T$19</c:f>
              <c:numCache>
                <c:formatCode>0.0</c:formatCode>
                <c:ptCount val="15"/>
                <c:pt idx="0" formatCode="General">
                  <c:v>433.2</c:v>
                </c:pt>
                <c:pt idx="1">
                  <c:v>435.55</c:v>
                </c:pt>
                <c:pt idx="2" formatCode="General">
                  <c:v>442.55</c:v>
                </c:pt>
                <c:pt idx="3" formatCode="General">
                  <c:v>430.20000000000005</c:v>
                </c:pt>
                <c:pt idx="4" formatCode="General">
                  <c:v>439.75</c:v>
                </c:pt>
                <c:pt idx="5" formatCode="General">
                  <c:v>443.2</c:v>
                </c:pt>
                <c:pt idx="6" formatCode="General">
                  <c:v>432.55</c:v>
                </c:pt>
                <c:pt idx="7" formatCode="General">
                  <c:v>428.4</c:v>
                </c:pt>
                <c:pt idx="8" formatCode="General">
                  <c:v>435.35</c:v>
                </c:pt>
                <c:pt idx="9" formatCode="General">
                  <c:v>435.6</c:v>
                </c:pt>
                <c:pt idx="10" formatCode="General">
                  <c:v>429.9</c:v>
                </c:pt>
                <c:pt idx="11" formatCode="General">
                  <c:v>440.04999999999995</c:v>
                </c:pt>
                <c:pt idx="12" formatCode="General">
                  <c:v>434.6</c:v>
                </c:pt>
                <c:pt idx="13" formatCode="General">
                  <c:v>436.55</c:v>
                </c:pt>
                <c:pt idx="14" formatCode="General">
                  <c:v>440.35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339966"/>
              </a:solidFill>
              <a:prstDash val="lgDashDotDot"/>
            </a:ln>
          </c:spPr>
          <c:marker>
            <c:symbol val="none"/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E'!$U$5:$U$19</c:f>
              <c:numCache>
                <c:formatCode>General</c:formatCode>
                <c:ptCount val="15"/>
                <c:pt idx="0">
                  <c:v>435.85333333333341</c:v>
                </c:pt>
                <c:pt idx="1">
                  <c:v>435.85333333333341</c:v>
                </c:pt>
                <c:pt idx="2">
                  <c:v>435.85333333333341</c:v>
                </c:pt>
                <c:pt idx="3">
                  <c:v>435.85333333333341</c:v>
                </c:pt>
                <c:pt idx="4">
                  <c:v>435.85333333333341</c:v>
                </c:pt>
                <c:pt idx="5">
                  <c:v>435.85333333333341</c:v>
                </c:pt>
                <c:pt idx="6">
                  <c:v>435.85333333333341</c:v>
                </c:pt>
                <c:pt idx="7">
                  <c:v>435.85333333333341</c:v>
                </c:pt>
                <c:pt idx="8">
                  <c:v>435.85333333333341</c:v>
                </c:pt>
                <c:pt idx="9">
                  <c:v>435.85333333333341</c:v>
                </c:pt>
                <c:pt idx="10">
                  <c:v>435.85333333333341</c:v>
                </c:pt>
                <c:pt idx="11">
                  <c:v>435.85333333333341</c:v>
                </c:pt>
                <c:pt idx="12">
                  <c:v>435.85333333333341</c:v>
                </c:pt>
                <c:pt idx="13">
                  <c:v>435.85333333333341</c:v>
                </c:pt>
                <c:pt idx="14">
                  <c:v>435.85333333333341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E'!$V$5:$V$19</c:f>
              <c:numCache>
                <c:formatCode>General</c:formatCode>
                <c:ptCount val="15"/>
                <c:pt idx="0">
                  <c:v>444.1707944844299</c:v>
                </c:pt>
                <c:pt idx="1">
                  <c:v>444.1707944844299</c:v>
                </c:pt>
                <c:pt idx="2">
                  <c:v>444.1707944844299</c:v>
                </c:pt>
                <c:pt idx="3">
                  <c:v>444.1707944844299</c:v>
                </c:pt>
                <c:pt idx="4">
                  <c:v>444.1707944844299</c:v>
                </c:pt>
                <c:pt idx="5">
                  <c:v>444.1707944844299</c:v>
                </c:pt>
                <c:pt idx="6">
                  <c:v>444.1707944844299</c:v>
                </c:pt>
                <c:pt idx="7">
                  <c:v>444.1707944844299</c:v>
                </c:pt>
                <c:pt idx="8">
                  <c:v>444.1707944844299</c:v>
                </c:pt>
                <c:pt idx="9">
                  <c:v>444.1707944844299</c:v>
                </c:pt>
                <c:pt idx="10">
                  <c:v>444.1707944844299</c:v>
                </c:pt>
                <c:pt idx="11">
                  <c:v>444.1707944844299</c:v>
                </c:pt>
                <c:pt idx="12">
                  <c:v>444.1707944844299</c:v>
                </c:pt>
                <c:pt idx="13">
                  <c:v>444.1707944844299</c:v>
                </c:pt>
                <c:pt idx="14">
                  <c:v>444.1707944844299</c:v>
                </c:pt>
              </c:numCache>
            </c:numRef>
          </c:yVal>
          <c:smooth val="1"/>
        </c:ser>
        <c:ser>
          <c:idx val="5"/>
          <c:order val="5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E'!$W$5:$W$19</c:f>
              <c:numCache>
                <c:formatCode>General</c:formatCode>
                <c:ptCount val="15"/>
                <c:pt idx="0">
                  <c:v>427.53587218223691</c:v>
                </c:pt>
                <c:pt idx="1">
                  <c:v>427.53587218223691</c:v>
                </c:pt>
                <c:pt idx="2">
                  <c:v>427.53587218223691</c:v>
                </c:pt>
                <c:pt idx="3">
                  <c:v>427.53587218223691</c:v>
                </c:pt>
                <c:pt idx="4">
                  <c:v>427.53587218223691</c:v>
                </c:pt>
                <c:pt idx="5">
                  <c:v>427.53587218223691</c:v>
                </c:pt>
                <c:pt idx="6">
                  <c:v>427.53587218223691</c:v>
                </c:pt>
                <c:pt idx="7">
                  <c:v>427.53587218223691</c:v>
                </c:pt>
                <c:pt idx="8">
                  <c:v>427.53587218223691</c:v>
                </c:pt>
                <c:pt idx="9">
                  <c:v>427.53587218223691</c:v>
                </c:pt>
                <c:pt idx="10">
                  <c:v>427.53587218223691</c:v>
                </c:pt>
                <c:pt idx="11">
                  <c:v>427.53587218223691</c:v>
                </c:pt>
                <c:pt idx="12">
                  <c:v>427.53587218223691</c:v>
                </c:pt>
                <c:pt idx="13">
                  <c:v>427.53587218223691</c:v>
                </c:pt>
                <c:pt idx="14">
                  <c:v>427.53587218223691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E'!$X$5:$X$19</c:f>
              <c:numCache>
                <c:formatCode>General</c:formatCode>
                <c:ptCount val="15"/>
                <c:pt idx="0">
                  <c:v>449.99215176581447</c:v>
                </c:pt>
                <c:pt idx="1">
                  <c:v>449.99215176581447</c:v>
                </c:pt>
                <c:pt idx="2">
                  <c:v>449.99215176581447</c:v>
                </c:pt>
                <c:pt idx="3">
                  <c:v>449.99215176581447</c:v>
                </c:pt>
                <c:pt idx="4">
                  <c:v>449.99215176581447</c:v>
                </c:pt>
                <c:pt idx="5">
                  <c:v>449.99215176581447</c:v>
                </c:pt>
                <c:pt idx="6">
                  <c:v>449.99215176581447</c:v>
                </c:pt>
                <c:pt idx="7">
                  <c:v>449.99215176581447</c:v>
                </c:pt>
                <c:pt idx="8">
                  <c:v>449.99215176581447</c:v>
                </c:pt>
                <c:pt idx="9">
                  <c:v>449.99215176581447</c:v>
                </c:pt>
                <c:pt idx="10">
                  <c:v>449.99215176581447</c:v>
                </c:pt>
                <c:pt idx="11">
                  <c:v>449.99215176581447</c:v>
                </c:pt>
                <c:pt idx="12">
                  <c:v>449.99215176581447</c:v>
                </c:pt>
                <c:pt idx="13">
                  <c:v>449.99215176581447</c:v>
                </c:pt>
                <c:pt idx="14">
                  <c:v>449.99215176581447</c:v>
                </c:pt>
              </c:numCache>
            </c:numRef>
          </c:yVal>
          <c:smooth val="1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'Sample E'!$Q$5:$Q$19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xVal>
          <c:yVal>
            <c:numRef>
              <c:f>'Sample E'!$Y$5:$Y$19</c:f>
              <c:numCache>
                <c:formatCode>General</c:formatCode>
                <c:ptCount val="15"/>
                <c:pt idx="0">
                  <c:v>421.71451490085235</c:v>
                </c:pt>
                <c:pt idx="1">
                  <c:v>421.71451490085235</c:v>
                </c:pt>
                <c:pt idx="2">
                  <c:v>421.71451490085235</c:v>
                </c:pt>
                <c:pt idx="3">
                  <c:v>421.71451490085235</c:v>
                </c:pt>
                <c:pt idx="4">
                  <c:v>421.71451490085235</c:v>
                </c:pt>
                <c:pt idx="5">
                  <c:v>421.71451490085235</c:v>
                </c:pt>
                <c:pt idx="6">
                  <c:v>421.71451490085235</c:v>
                </c:pt>
                <c:pt idx="7">
                  <c:v>421.71451490085235</c:v>
                </c:pt>
                <c:pt idx="8">
                  <c:v>421.71451490085235</c:v>
                </c:pt>
                <c:pt idx="9">
                  <c:v>421.71451490085235</c:v>
                </c:pt>
                <c:pt idx="10">
                  <c:v>421.71451490085235</c:v>
                </c:pt>
                <c:pt idx="11">
                  <c:v>421.71451490085235</c:v>
                </c:pt>
                <c:pt idx="12">
                  <c:v>421.71451490085235</c:v>
                </c:pt>
                <c:pt idx="13">
                  <c:v>421.71451490085235</c:v>
                </c:pt>
                <c:pt idx="14">
                  <c:v>421.71451490085235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595152"/>
        <c:axId val="223597112"/>
      </c:scatterChart>
      <c:valAx>
        <c:axId val="223595152"/>
        <c:scaling>
          <c:orientation val="minMax"/>
          <c:max val="1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Lab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597112"/>
        <c:crosses val="autoZero"/>
        <c:crossBetween val="midCat"/>
        <c:majorUnit val="2"/>
      </c:valAx>
      <c:valAx>
        <c:axId val="223597112"/>
        <c:scaling>
          <c:orientation val="minMax"/>
          <c:max val="455"/>
          <c:min val="412"/>
        </c:scaling>
        <c:delete val="0"/>
        <c:axPos val="l"/>
        <c:majorGridlines>
          <c:spPr>
            <a:ln w="3175">
              <a:solidFill>
                <a:srgbClr val="FFFFCC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Assay [g/kg]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595152"/>
        <c:crosses val="autoZero"/>
        <c:crossBetween val="midCat"/>
      </c:valAx>
      <c:spPr>
        <a:solidFill>
          <a:srgbClr val="FFFFCC"/>
        </a:solidFill>
        <a:ln w="12700">
          <a:solidFill>
            <a:srgbClr val="FFFFCC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471C876-ADF2-4B31-9CAE-12DB2BE4EAF2}" type="datetimeFigureOut">
              <a:rPr lang="en-GB"/>
              <a:pPr>
                <a:defRPr/>
              </a:pPr>
              <a:t>24/05/2019</a:t>
            </a:fld>
            <a:endParaRPr lang="en-GB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20FC0F-087A-4963-9193-AC24FC258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51060EFF-BB36-43A4-AE52-F58336A3863B}" type="datetimeFigureOut">
              <a:rPr lang="de-DE"/>
              <a:pPr>
                <a:defRPr/>
              </a:pPr>
              <a:t>24.05.2019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05F513AC-00C2-44F4-BB74-21A07DB7036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040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773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9204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3872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319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275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Mandels</a:t>
            </a:r>
            <a:r>
              <a:rPr lang="en-GB" baseline="0" dirty="0" smtClean="0"/>
              <a:t> test – inter-laboratory consistency: h </a:t>
            </a:r>
            <a:r>
              <a:rPr lang="en-GB" baseline="0" dirty="0" smtClean="0">
                <a:sym typeface="Wingdings" panose="05000000000000000000" pitchFamily="2" charset="2"/>
              </a:rPr>
              <a:t> inter laboratory accuracy, k  within lab precision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339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Straggler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5% level, assumes Gaussian</a:t>
            </a:r>
          </a:p>
          <a:p>
            <a:r>
              <a:rPr lang="en-GB" dirty="0" smtClean="0"/>
              <a:t>Outlier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1% level</a:t>
            </a:r>
          </a:p>
          <a:p>
            <a:r>
              <a:rPr lang="en-GB" dirty="0" smtClean="0"/>
              <a:t>R</a:t>
            </a:r>
            <a:r>
              <a:rPr lang="en-GB" baseline="0" dirty="0" smtClean="0"/>
              <a:t> – reproducibility limit</a:t>
            </a:r>
            <a:endParaRPr lang="en-GB" dirty="0" smtClean="0"/>
          </a:p>
          <a:p>
            <a:r>
              <a:rPr lang="en-GB" baseline="0" dirty="0" smtClean="0"/>
              <a:t>r – </a:t>
            </a:r>
            <a:r>
              <a:rPr lang="en-GB" dirty="0" smtClean="0"/>
              <a:t>repeatability limit</a:t>
            </a:r>
          </a:p>
          <a:p>
            <a:r>
              <a:rPr lang="en-GB" dirty="0" smtClean="0"/>
              <a:t>Error bars represent the two determinations on consecutive days</a:t>
            </a:r>
          </a:p>
        </p:txBody>
      </p:sp>
    </p:spTree>
    <p:extLst>
      <p:ext uri="{BB962C8B-B14F-4D97-AF65-F5344CB8AC3E}">
        <p14:creationId xmlns:p14="http://schemas.microsoft.com/office/powerpoint/2010/main" val="135943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379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1253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06776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720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7397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comparison is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RSDR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relative reproducibility SD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RSDR(Hor)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relative reproducibility SD Horwitz calulation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513AC-00C2-44F4-BB74-21A07DB70361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547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0005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542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336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2806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298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210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547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047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4169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2446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2949575"/>
            <a:ext cx="13636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5927725"/>
            <a:ext cx="7199313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pt_land_print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73788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505C3D3F-349F-490A-84C2-6DE45E3542CF}" type="slidenum">
              <a:rPr lang="en-US" sz="1200"/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/>
              <a:t>	</a:t>
            </a:r>
          </a:p>
        </p:txBody>
      </p:sp>
      <p:pic>
        <p:nvPicPr>
          <p:cNvPr id="6151" name="Picture 8" descr="new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9825" y="64039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  <p:sldLayoutId id="2147485416" r:id="rId11"/>
    <p:sldLayoutId id="2147485417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olienbild ne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67438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83350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62866A15-D5BA-4470-A290-2A59CFF7D943}" type="slidenum">
              <a:rPr lang="en-US" sz="1200">
                <a:solidFill>
                  <a:srgbClr val="FFFFFF"/>
                </a:solidFill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solidFill>
                  <a:srgbClr val="FFFFFF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18" r:id="rId2"/>
    <p:sldLayoutId id="2147485419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26" r:id="rId10"/>
    <p:sldLayoutId id="2147485427" r:id="rId11"/>
    <p:sldLayoutId id="2147485428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6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sz="quarter" idx="1"/>
          </p:nvPr>
        </p:nvSpPr>
        <p:spPr>
          <a:xfrm>
            <a:off x="321940" y="6356603"/>
            <a:ext cx="7199313" cy="360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William Meyerhoffer, Nancy Shi</a:t>
            </a:r>
          </a:p>
        </p:txBody>
      </p:sp>
      <p:sp>
        <p:nvSpPr>
          <p:cNvPr id="11267" name="Title 2"/>
          <p:cNvSpPr>
            <a:spLocks noGrp="1"/>
          </p:cNvSpPr>
          <p:nvPr>
            <p:ph type="ctrTitle" sz="quarter"/>
          </p:nvPr>
        </p:nvSpPr>
        <p:spPr>
          <a:xfrm>
            <a:off x="323528" y="3531674"/>
            <a:ext cx="7197725" cy="9286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Atrazine Method</a:t>
            </a:r>
            <a:br>
              <a:rPr lang="en-US" sz="2400" dirty="0" smtClean="0"/>
            </a:br>
            <a:r>
              <a:rPr lang="en-US" sz="2400" dirty="0" smtClean="0"/>
              <a:t>CIPAC Collaborative Trial (5216/R)</a:t>
            </a:r>
            <a:br>
              <a:rPr lang="en-US" sz="2400" dirty="0" smtClean="0"/>
            </a:br>
            <a:r>
              <a:rPr lang="en-US" sz="2400" dirty="0" smtClean="0"/>
              <a:t>Germany (June 2019)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661293"/>
            <a:ext cx="3168352" cy="15760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Example Chromatogram – WG </a:t>
            </a:r>
            <a:r>
              <a:rPr lang="en-GB" sz="3200" dirty="0"/>
              <a:t>Formulation</a:t>
            </a:r>
            <a:br>
              <a:rPr lang="en-GB" sz="3200" dirty="0"/>
            </a:br>
            <a:r>
              <a:rPr lang="en-GB" sz="2400" dirty="0"/>
              <a:t>DB-225 Column (15 m x 0.25 mm, 0.25 µm)</a:t>
            </a:r>
            <a:br>
              <a:rPr lang="en-GB" sz="2400" dirty="0"/>
            </a:br>
            <a:endParaRPr lang="en-GB" sz="2400" dirty="0" smtClean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72816"/>
            <a:ext cx="74168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1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2016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Example Chromatogram – SC </a:t>
            </a:r>
            <a:r>
              <a:rPr lang="en-GB" sz="3200" dirty="0"/>
              <a:t>Formulation</a:t>
            </a:r>
            <a:br>
              <a:rPr lang="en-GB" sz="3200" dirty="0"/>
            </a:br>
            <a:r>
              <a:rPr lang="en-GB" sz="2400" dirty="0"/>
              <a:t>DB-225 Column (15 m x 0.25 mm, 0.25 µm)</a:t>
            </a:r>
            <a:br>
              <a:rPr lang="en-GB" sz="2400" dirty="0"/>
            </a:br>
            <a:endParaRPr lang="en-GB" sz="2400" dirty="0" smtClean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69847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0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Example TC Chromatogram </a:t>
            </a:r>
            <a:br>
              <a:rPr lang="en-GB" sz="3200" dirty="0" smtClean="0"/>
            </a:br>
            <a:r>
              <a:rPr lang="en-GB" sz="2400" dirty="0" smtClean="0"/>
              <a:t>DB-1701 Column (30 m x 0.25 mm, 0.25 µm)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624736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872" y="5458287"/>
            <a:ext cx="5472608" cy="44147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/>
              <a:t>Consideration of DB-1701 </a:t>
            </a:r>
            <a:r>
              <a:rPr lang="en-US" sz="1600" b="1" dirty="0" smtClean="0"/>
              <a:t>as a potential alternative capillary </a:t>
            </a:r>
            <a:r>
              <a:rPr lang="en-US" sz="1600" b="1" dirty="0" smtClean="0"/>
              <a:t>GC </a:t>
            </a:r>
            <a:r>
              <a:rPr lang="en-US" sz="1600" b="1" dirty="0" smtClean="0"/>
              <a:t>column??</a:t>
            </a:r>
            <a:endParaRPr lang="en-US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46848" y="2854143"/>
            <a:ext cx="914400" cy="2880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/>
              <a:t>Atrazine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2740486"/>
            <a:ext cx="914400" cy="2880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/>
              <a:t>Internal 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2395128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pPr algn="ctr"/>
            <a:r>
              <a:rPr lang="en-GB" sz="3200" dirty="0" smtClean="0"/>
              <a:t>Participants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3261" y="1412776"/>
            <a:ext cx="85011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Total of 20 respondents to CIPAC information sheet 318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Sample set was sent to 16 participants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15 participants have sent back results in time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Participants were from Asia, Europe and the Americas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Belgium, China, Germany, Greece, India, Ireland, Japan, Panama, Romania, Switzerland, Thailand, Uruguay and USA </a:t>
            </a:r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pPr algn="ctr"/>
            <a:r>
              <a:rPr lang="en-GB" sz="3200" dirty="0" smtClean="0"/>
              <a:t>Samples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4138" y="1268760"/>
            <a:ext cx="835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Technical Concentrate:   	</a:t>
            </a:r>
            <a:r>
              <a:rPr lang="en-US" sz="2400" b="1" dirty="0" smtClean="0"/>
              <a:t>TC Sample 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Technical Concentrate:</a:t>
            </a:r>
            <a:r>
              <a:rPr lang="en-US" sz="2400" dirty="0"/>
              <a:t> </a:t>
            </a:r>
            <a:r>
              <a:rPr lang="en-US" sz="2400" dirty="0" smtClean="0"/>
              <a:t>  	</a:t>
            </a:r>
            <a:r>
              <a:rPr lang="en-US" sz="2400" b="1" dirty="0" smtClean="0"/>
              <a:t>TC Sample B</a:t>
            </a:r>
            <a:endParaRPr lang="de-CH" sz="24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 Water Dispersible Granule:	</a:t>
            </a:r>
            <a:r>
              <a:rPr lang="en-US" sz="2400" b="1" dirty="0" smtClean="0"/>
              <a:t>WG Sample C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 Suspension Concentrate:</a:t>
            </a:r>
            <a:r>
              <a:rPr lang="en-US" sz="2400" dirty="0"/>
              <a:t>	</a:t>
            </a:r>
            <a:r>
              <a:rPr lang="en-US" sz="2400" b="1" dirty="0" smtClean="0"/>
              <a:t>SC Sample D</a:t>
            </a:r>
            <a:endParaRPr lang="de-CH" sz="24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 Suspension Concentrate:	</a:t>
            </a:r>
            <a:r>
              <a:rPr lang="en-US" sz="2400" b="1" dirty="0" smtClean="0"/>
              <a:t>SC Sample </a:t>
            </a:r>
            <a:r>
              <a:rPr lang="de-CH" sz="2400" b="1" dirty="0" smtClean="0"/>
              <a:t>E</a:t>
            </a:r>
            <a:endParaRPr lang="de-CH" sz="2400" b="1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/>
              <a:t>Dipropyl</a:t>
            </a:r>
            <a:r>
              <a:rPr lang="en-US" sz="2400" dirty="0" smtClean="0"/>
              <a:t> Phthalate Internal Standard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Atrazine </a:t>
            </a:r>
            <a:r>
              <a:rPr lang="en-US" sz="2400" dirty="0"/>
              <a:t>R</a:t>
            </a:r>
            <a:r>
              <a:rPr lang="en-US" sz="2400" dirty="0" smtClean="0"/>
              <a:t>eference </a:t>
            </a:r>
            <a:r>
              <a:rPr lang="en-US" sz="2400" dirty="0"/>
              <a:t>S</a:t>
            </a:r>
            <a:r>
              <a:rPr lang="en-US" sz="2400" dirty="0" smtClean="0"/>
              <a:t>tandard (971 g/kg)</a:t>
            </a:r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464454" cy="812800"/>
          </a:xfrm>
        </p:spPr>
        <p:txBody>
          <a:bodyPr/>
          <a:lstStyle/>
          <a:p>
            <a:r>
              <a:rPr lang="en-GB" sz="3200" dirty="0" smtClean="0"/>
              <a:t>Statistical Evaluation – Screening for Validity of Data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1324467"/>
            <a:ext cx="835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26469"/>
                </a:solidFill>
              </a:rPr>
              <a:t>All method deviations, noted by the participants, were deemed not to affect the analytical results significantly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626469"/>
                </a:solidFill>
              </a:rPr>
              <a:t>For all samples, graphs demonstrating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626469"/>
                </a:solidFill>
              </a:rPr>
              <a:t> all data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626469"/>
                </a:solidFill>
              </a:rPr>
              <a:t> </a:t>
            </a:r>
            <a:r>
              <a:rPr lang="en-GB" sz="2400" dirty="0" smtClean="0">
                <a:solidFill>
                  <a:srgbClr val="626469"/>
                </a:solidFill>
              </a:rPr>
              <a:t>outliers/stragglers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solidFill>
                  <a:srgbClr val="626469"/>
                </a:solidFill>
              </a:rPr>
              <a:t>a</a:t>
            </a:r>
            <a:r>
              <a:rPr lang="en-GB" sz="2400" dirty="0" smtClean="0">
                <a:solidFill>
                  <a:srgbClr val="626469"/>
                </a:solidFill>
              </a:rPr>
              <a:t>nd…..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Summary of statistical evaluation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</a:t>
            </a:r>
            <a:r>
              <a:rPr lang="en-US" sz="2400" dirty="0" smtClean="0"/>
              <a:t>ncluding all data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Mandel’s h and k straggler and outliers removed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de-CH" sz="2400" dirty="0" smtClean="0"/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009481059"/>
              </p:ext>
            </p:extLst>
          </p:nvPr>
        </p:nvGraphicFramePr>
        <p:xfrm>
          <a:off x="611560" y="1750761"/>
          <a:ext cx="6348862" cy="391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Statistical Evaluation – Outliers/Stragglers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984608"/>
            <a:ext cx="835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TC </a:t>
            </a:r>
            <a:r>
              <a:rPr lang="en-US" sz="2400" dirty="0"/>
              <a:t>– </a:t>
            </a:r>
            <a:r>
              <a:rPr lang="en-US" sz="2400" dirty="0" smtClean="0"/>
              <a:t>Sample A: </a:t>
            </a:r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o</a:t>
            </a:r>
            <a:r>
              <a:rPr lang="en-US" sz="2400" dirty="0" smtClean="0"/>
              <a:t>utliers detected</a:t>
            </a:r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grpSp>
        <p:nvGrpSpPr>
          <p:cNvPr id="3" name="Group 18"/>
          <p:cNvGrpSpPr/>
          <p:nvPr/>
        </p:nvGrpSpPr>
        <p:grpSpPr>
          <a:xfrm>
            <a:off x="7236296" y="3228692"/>
            <a:ext cx="1500198" cy="857256"/>
            <a:chOff x="7000892" y="3429000"/>
            <a:chExt cx="1500198" cy="857256"/>
          </a:xfrm>
        </p:grpSpPr>
        <p:sp>
          <p:nvSpPr>
            <p:cNvPr id="95233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Mean  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707904" y="2420888"/>
            <a:ext cx="2593373" cy="504056"/>
          </a:xfrm>
          <a:prstGeom prst="wedgeRoundRectCallout">
            <a:avLst>
              <a:gd name="adj1" fmla="val -93564"/>
              <a:gd name="adj2" fmla="val -3207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Mandel’s k-statistic and</a:t>
            </a:r>
            <a:r>
              <a:rPr kumimoji="0" lang="de-CH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h-statistic outliers (Lab</a:t>
            </a:r>
            <a:r>
              <a:rPr lang="de-CH" sz="1200" dirty="0" smtClean="0">
                <a:solidFill>
                  <a:srgbClr val="000000"/>
                </a:solidFill>
              </a:rPr>
              <a:t>oratory 3)</a:t>
            </a: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234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Statistical Evaluation – Outliers/Stragglers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7102243" y="3477715"/>
            <a:ext cx="1500198" cy="857256"/>
            <a:chOff x="7000892" y="3429000"/>
            <a:chExt cx="1500198" cy="857256"/>
          </a:xfrm>
        </p:grpSpPr>
        <p:sp>
          <p:nvSpPr>
            <p:cNvPr id="95233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Mean  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791" y="980728"/>
            <a:ext cx="8104665" cy="47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TC </a:t>
            </a:r>
            <a:r>
              <a:rPr lang="en-US" sz="2400" dirty="0"/>
              <a:t>– </a:t>
            </a:r>
            <a:r>
              <a:rPr lang="en-US" sz="2400" dirty="0" smtClean="0"/>
              <a:t>Sample B: </a:t>
            </a:r>
            <a:r>
              <a:rPr lang="en-US" sz="2400" dirty="0"/>
              <a:t>2</a:t>
            </a:r>
            <a:r>
              <a:rPr lang="en-US" sz="2400" dirty="0" smtClean="0"/>
              <a:t> outliers and 1 straggler detected </a:t>
            </a:r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209008045"/>
              </p:ext>
            </p:extLst>
          </p:nvPr>
        </p:nvGraphicFramePr>
        <p:xfrm>
          <a:off x="636214" y="1916832"/>
          <a:ext cx="6141720" cy="374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ular Callout 21"/>
          <p:cNvSpPr/>
          <p:nvPr/>
        </p:nvSpPr>
        <p:spPr bwMode="auto">
          <a:xfrm>
            <a:off x="6868660" y="2216273"/>
            <a:ext cx="2016224" cy="720080"/>
          </a:xfrm>
          <a:prstGeom prst="wedgeRoundRectCallout">
            <a:avLst>
              <a:gd name="adj1" fmla="val -32971"/>
              <a:gd name="adj2" fmla="val -31310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Mandel’s k-statistic outlier and</a:t>
            </a:r>
            <a:r>
              <a:rPr kumimoji="0" lang="de-CH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h-statistic</a:t>
            </a:r>
            <a:r>
              <a:rPr kumimoji="0" lang="de-CH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straggler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(Lab</a:t>
            </a:r>
            <a:r>
              <a:rPr lang="de-CH" sz="1200" dirty="0" smtClean="0">
                <a:solidFill>
                  <a:srgbClr val="000000"/>
                </a:solidFill>
              </a:rPr>
              <a:t>oratory 16)</a:t>
            </a: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Statistical Evaluation – Outliers/Stragglers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7071762" y="3252400"/>
            <a:ext cx="1500198" cy="857256"/>
            <a:chOff x="7000892" y="3429000"/>
            <a:chExt cx="1500198" cy="857256"/>
          </a:xfrm>
        </p:grpSpPr>
        <p:sp>
          <p:nvSpPr>
            <p:cNvPr id="95233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Mean  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5" y="1023660"/>
            <a:ext cx="7416824" cy="47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WG </a:t>
            </a:r>
            <a:r>
              <a:rPr lang="en-US" sz="2400" dirty="0"/>
              <a:t>– </a:t>
            </a:r>
            <a:r>
              <a:rPr lang="en-US" sz="2400" dirty="0" smtClean="0"/>
              <a:t>Sample </a:t>
            </a:r>
            <a:r>
              <a:rPr lang="en-US" sz="2400" dirty="0"/>
              <a:t>C</a:t>
            </a:r>
            <a:r>
              <a:rPr lang="en-US" sz="2400" dirty="0" smtClean="0"/>
              <a:t>: </a:t>
            </a:r>
            <a:r>
              <a:rPr lang="en-US" sz="2400" dirty="0"/>
              <a:t>2</a:t>
            </a:r>
            <a:r>
              <a:rPr lang="en-US" sz="2400" dirty="0" smtClean="0"/>
              <a:t> outliers detected</a:t>
            </a:r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06929588"/>
              </p:ext>
            </p:extLst>
          </p:nvPr>
        </p:nvGraphicFramePr>
        <p:xfrm>
          <a:off x="669166" y="1700808"/>
          <a:ext cx="607504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ounded Rectangular Callout 20"/>
          <p:cNvSpPr/>
          <p:nvPr/>
        </p:nvSpPr>
        <p:spPr bwMode="auto">
          <a:xfrm>
            <a:off x="3662147" y="2276872"/>
            <a:ext cx="2534789" cy="432048"/>
          </a:xfrm>
          <a:prstGeom prst="wedgeRoundRectCallout">
            <a:avLst>
              <a:gd name="adj1" fmla="val -93564"/>
              <a:gd name="adj2" fmla="val -3207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Mandel’s k-statistic and</a:t>
            </a:r>
            <a:r>
              <a:rPr kumimoji="0" lang="de-CH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h-statistic outliers (Lab</a:t>
            </a:r>
            <a:r>
              <a:rPr lang="de-CH" sz="1200" dirty="0" smtClean="0">
                <a:solidFill>
                  <a:srgbClr val="000000"/>
                </a:solidFill>
              </a:rPr>
              <a:t>oratory 3)</a:t>
            </a: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1821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Statistical Evaluation – Outliers/Stragglers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6954505" y="3726949"/>
            <a:ext cx="1500198" cy="857256"/>
            <a:chOff x="7000892" y="3429000"/>
            <a:chExt cx="1500198" cy="857256"/>
          </a:xfrm>
        </p:grpSpPr>
        <p:sp>
          <p:nvSpPr>
            <p:cNvPr id="95233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Mean  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63588" y="986085"/>
            <a:ext cx="7416824" cy="47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Atrazine</a:t>
            </a:r>
            <a:r>
              <a:rPr lang="en-US" sz="2400" dirty="0"/>
              <a:t> </a:t>
            </a:r>
            <a:r>
              <a:rPr lang="en-US" sz="2400" dirty="0" smtClean="0"/>
              <a:t>SC </a:t>
            </a:r>
            <a:r>
              <a:rPr lang="en-US" sz="2400" dirty="0"/>
              <a:t>– </a:t>
            </a:r>
            <a:r>
              <a:rPr lang="en-US" sz="2400" dirty="0" smtClean="0"/>
              <a:t>Sample D: </a:t>
            </a:r>
            <a:r>
              <a:rPr lang="en-US" sz="2400" dirty="0"/>
              <a:t>2</a:t>
            </a:r>
            <a:r>
              <a:rPr lang="en-US" sz="2400" dirty="0" smtClean="0"/>
              <a:t> stragglers detected</a:t>
            </a:r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29628915"/>
              </p:ext>
            </p:extLst>
          </p:nvPr>
        </p:nvGraphicFramePr>
        <p:xfrm>
          <a:off x="611560" y="1793528"/>
          <a:ext cx="6057900" cy="396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6669460" y="2941661"/>
            <a:ext cx="2223020" cy="488479"/>
          </a:xfrm>
          <a:prstGeom prst="wedgeRoundRectCallout">
            <a:avLst>
              <a:gd name="adj1" fmla="val -93564"/>
              <a:gd name="adj2" fmla="val -3207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Mandel’s k-statistic</a:t>
            </a:r>
            <a:r>
              <a:rPr kumimoji="0" lang="de-CH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stragglers</a:t>
            </a:r>
            <a:r>
              <a:rPr kumimoji="0" lang="de-C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(Lab</a:t>
            </a:r>
            <a:r>
              <a:rPr lang="de-CH" sz="1200" dirty="0" smtClean="0">
                <a:solidFill>
                  <a:srgbClr val="000000"/>
                </a:solidFill>
              </a:rPr>
              <a:t>oratory 13)</a:t>
            </a: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4623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8900"/>
            <a:ext cx="7926908" cy="812800"/>
          </a:xfrm>
        </p:spPr>
        <p:txBody>
          <a:bodyPr/>
          <a:lstStyle/>
          <a:p>
            <a:pPr algn="ctr"/>
            <a:r>
              <a:rPr lang="en-GB" sz="3200" dirty="0" smtClean="0"/>
              <a:t>Presentation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9592" y="1340768"/>
            <a:ext cx="7488832" cy="34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General Information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Atrazine Method for TC; WG and SC formulations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Participants</a:t>
            </a:r>
            <a:endParaRPr lang="de-CH" sz="2400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Samples</a:t>
            </a:r>
            <a:endParaRPr lang="de-CH" sz="2400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Statistical Evaluation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CH" sz="2400" dirty="0" smtClean="0"/>
              <a:t>Conclusion</a:t>
            </a:r>
            <a:endParaRPr lang="de-CH" sz="2400" dirty="0"/>
          </a:p>
          <a:p>
            <a:pPr marL="285750" indent="-285750" defTabSz="957263" ea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1052736"/>
            <a:ext cx="835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sz="2400" dirty="0" smtClean="0"/>
              <a:t>Atrazine SC </a:t>
            </a:r>
            <a:r>
              <a:rPr lang="en-US" sz="2400" dirty="0"/>
              <a:t>– </a:t>
            </a:r>
            <a:r>
              <a:rPr lang="en-US" sz="2400" dirty="0" smtClean="0"/>
              <a:t>Sample E: No outliers or stragglers detected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de-CH" sz="2400" dirty="0" smtClean="0"/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Statistical Evaluation – Outliers/Stragglers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7101054" y="2996952"/>
            <a:ext cx="1500198" cy="857256"/>
            <a:chOff x="7000892" y="3429000"/>
            <a:chExt cx="1500198" cy="857256"/>
          </a:xfrm>
        </p:grpSpPr>
        <p:sp>
          <p:nvSpPr>
            <p:cNvPr id="95233" name="Text Box 1"/>
            <p:cNvSpPr txBox="1">
              <a:spLocks noChangeArrowheads="1"/>
            </p:cNvSpPr>
            <p:nvPr/>
          </p:nvSpPr>
          <p:spPr bwMode="auto">
            <a:xfrm>
              <a:off x="7000892" y="3429000"/>
              <a:ext cx="1500198" cy="857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 limits  </a:t>
              </a:r>
              <a:endPara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Mean   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572396" y="3571876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72396" y="3857628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7030A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572396" y="4143380"/>
              <a:ext cx="714380" cy="0"/>
            </a:xfrm>
            <a:prstGeom prst="line">
              <a:avLst/>
            </a:prstGeom>
            <a:solidFill>
              <a:schemeClr val="accent2"/>
            </a:solidFill>
            <a:ln w="6350" cap="flat" cmpd="sng" algn="ctr">
              <a:solidFill>
                <a:srgbClr val="00B050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61877475"/>
              </p:ext>
            </p:extLst>
          </p:nvPr>
        </p:nvGraphicFramePr>
        <p:xfrm>
          <a:off x="701641" y="1865536"/>
          <a:ext cx="6141720" cy="36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410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the </a:t>
            </a:r>
            <a:r>
              <a:rPr lang="en-US" dirty="0" smtClean="0"/>
              <a:t>Statistical </a:t>
            </a:r>
            <a:r>
              <a:rPr lang="en-US" dirty="0"/>
              <a:t>E</a:t>
            </a:r>
            <a:r>
              <a:rPr lang="en-US" dirty="0" smtClean="0"/>
              <a:t>valuation – No Elimination</a:t>
            </a:r>
            <a:br>
              <a:rPr lang="en-US" dirty="0" smtClean="0"/>
            </a:br>
            <a:endParaRPr lang="de-CH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81329"/>
              </p:ext>
            </p:extLst>
          </p:nvPr>
        </p:nvGraphicFramePr>
        <p:xfrm>
          <a:off x="374650" y="687388"/>
          <a:ext cx="9336088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53" name="Document" r:id="rId4" imgW="7261610" imgH="3814102" progId="Word.Document.12">
                  <p:embed/>
                </p:oleObj>
              </mc:Choice>
              <mc:Fallback>
                <p:oleObj name="Document" r:id="rId4" imgW="7261610" imgH="3814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687388"/>
                        <a:ext cx="9336088" cy="491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179512" y="5646545"/>
            <a:ext cx="1847630" cy="373533"/>
          </a:xfrm>
          <a:prstGeom prst="wedgeRoundRectCallout">
            <a:avLst>
              <a:gd name="adj1" fmla="val 52275"/>
              <a:gd name="adj2" fmla="val -2490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rgbClr val="000000"/>
                </a:solidFill>
              </a:rPr>
              <a:t>Experimental </a:t>
            </a:r>
            <a:r>
              <a:rPr lang="de-CH" sz="1400" dirty="0">
                <a:solidFill>
                  <a:srgbClr val="000000"/>
                </a:solidFill>
              </a:rPr>
              <a:t>r</a:t>
            </a:r>
            <a:r>
              <a:rPr lang="de-CH" sz="1400" dirty="0" smtClean="0">
                <a:solidFill>
                  <a:srgbClr val="000000"/>
                </a:solidFill>
              </a:rPr>
              <a:t>esult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27784" y="5661248"/>
            <a:ext cx="1847630" cy="373533"/>
          </a:xfrm>
          <a:prstGeom prst="wedgeRoundRectCallout">
            <a:avLst>
              <a:gd name="adj1" fmla="val -62172"/>
              <a:gd name="adj2" fmla="val -1674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rgbClr val="000000"/>
                </a:solidFill>
              </a:rPr>
              <a:t>Acceptance criterion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87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</a:t>
            </a:r>
            <a:r>
              <a:rPr lang="en-US" dirty="0" smtClean="0"/>
              <a:t>Statistical </a:t>
            </a:r>
            <a:r>
              <a:rPr lang="en-US" dirty="0"/>
              <a:t>E</a:t>
            </a:r>
            <a:r>
              <a:rPr lang="en-US" dirty="0" smtClean="0"/>
              <a:t>valuation – Elimination of Outliers and Stragglers</a:t>
            </a:r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37241"/>
              </p:ext>
            </p:extLst>
          </p:nvPr>
        </p:nvGraphicFramePr>
        <p:xfrm>
          <a:off x="444500" y="906463"/>
          <a:ext cx="8081963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77" name="Document" r:id="rId3" imgW="6133105" imgH="3839768" progId="Word.Document.12">
                  <p:embed/>
                </p:oleObj>
              </mc:Choice>
              <mc:Fallback>
                <p:oleObj name="Document" r:id="rId3" imgW="6133105" imgH="38397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00" y="906463"/>
                        <a:ext cx="8081963" cy="505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165100" y="5793817"/>
            <a:ext cx="1847630" cy="373533"/>
          </a:xfrm>
          <a:prstGeom prst="wedgeRoundRectCallout">
            <a:avLst>
              <a:gd name="adj1" fmla="val 44542"/>
              <a:gd name="adj2" fmla="val -2056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rgbClr val="000000"/>
                </a:solidFill>
              </a:rPr>
              <a:t>Experimental result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48170" y="5786996"/>
            <a:ext cx="1847630" cy="373533"/>
          </a:xfrm>
          <a:prstGeom prst="wedgeRoundRectCallout">
            <a:avLst>
              <a:gd name="adj1" fmla="val -61657"/>
              <a:gd name="adj2" fmla="val -10620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CH" sz="1400" dirty="0" smtClean="0">
                <a:solidFill>
                  <a:srgbClr val="000000"/>
                </a:solidFill>
              </a:rPr>
              <a:t>Acceptance criterion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77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1052736"/>
            <a:ext cx="835891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With or without elimination of outliers </a:t>
            </a:r>
            <a:r>
              <a:rPr lang="en-US" sz="2400" dirty="0"/>
              <a:t>or </a:t>
            </a:r>
            <a:r>
              <a:rPr lang="en-US" sz="2400" dirty="0" smtClean="0"/>
              <a:t>stragglers, the between laboratory </a:t>
            </a:r>
            <a:r>
              <a:rPr lang="en-US" sz="2400" dirty="0"/>
              <a:t>experimental Relative </a:t>
            </a:r>
            <a:r>
              <a:rPr lang="en-US" sz="2400" dirty="0" smtClean="0"/>
              <a:t>Reproducibility Standard Deviation </a:t>
            </a:r>
            <a:r>
              <a:rPr lang="en-US" sz="2400" dirty="0"/>
              <a:t>(% RSD</a:t>
            </a:r>
            <a:r>
              <a:rPr lang="en-US" sz="2400" baseline="-25000" dirty="0"/>
              <a:t>R</a:t>
            </a:r>
            <a:r>
              <a:rPr lang="en-US" sz="2400" dirty="0"/>
              <a:t>) is </a:t>
            </a:r>
            <a:r>
              <a:rPr lang="en-US" sz="2400" dirty="0" smtClean="0"/>
              <a:t>within </a:t>
            </a:r>
            <a:r>
              <a:rPr lang="en-US" sz="2400" dirty="0"/>
              <a:t>the </a:t>
            </a:r>
            <a:r>
              <a:rPr lang="en-US" sz="2400" dirty="0" smtClean="0"/>
              <a:t>acceptance limit based </a:t>
            </a:r>
            <a:r>
              <a:rPr lang="en-US" sz="2400" dirty="0"/>
              <a:t>on the Horwitz curve calculation (% RSD</a:t>
            </a:r>
            <a:r>
              <a:rPr lang="en-US" sz="2400" baseline="-25000" dirty="0"/>
              <a:t>R(</a:t>
            </a:r>
            <a:r>
              <a:rPr lang="en-US" sz="2400" baseline="-25000" dirty="0" err="1"/>
              <a:t>Hor</a:t>
            </a:r>
            <a:r>
              <a:rPr lang="en-US" sz="2400" baseline="-25000" dirty="0"/>
              <a:t>)</a:t>
            </a:r>
            <a:r>
              <a:rPr lang="en-US" sz="2400" dirty="0"/>
              <a:t>) for </a:t>
            </a:r>
            <a:r>
              <a:rPr lang="en-US" sz="2400" dirty="0" smtClean="0"/>
              <a:t>all samples </a:t>
            </a:r>
            <a:r>
              <a:rPr lang="en-US" sz="2400" dirty="0"/>
              <a:t>tested (</a:t>
            </a:r>
            <a:r>
              <a:rPr lang="en-US" sz="2400" dirty="0" smtClean="0"/>
              <a:t>TC, WG and SC formulations)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GB" sz="2400" dirty="0"/>
              <a:t>	</a:t>
            </a:r>
            <a:r>
              <a:rPr lang="en-US" sz="2400" dirty="0"/>
              <a:t> </a:t>
            </a:r>
            <a:r>
              <a:rPr lang="en-US" sz="2400" dirty="0" smtClean="0"/>
              <a:t>	    </a:t>
            </a:r>
            <a:r>
              <a:rPr lang="en-US" sz="2800" dirty="0" smtClean="0"/>
              <a:t>% RSD</a:t>
            </a:r>
            <a:r>
              <a:rPr lang="en-US" sz="2800" baseline="-25000" dirty="0" smtClean="0"/>
              <a:t>R </a:t>
            </a:r>
            <a:r>
              <a:rPr lang="en-GB" sz="2800" dirty="0"/>
              <a:t>&lt; </a:t>
            </a:r>
            <a:r>
              <a:rPr lang="en-GB" sz="2800" dirty="0" smtClean="0"/>
              <a:t>% </a:t>
            </a:r>
            <a:r>
              <a:rPr lang="en-GB" sz="2800" dirty="0"/>
              <a:t>RSD</a:t>
            </a:r>
            <a:r>
              <a:rPr lang="en-GB" sz="2800" baseline="-25000" dirty="0"/>
              <a:t>R(</a:t>
            </a:r>
            <a:r>
              <a:rPr lang="en-GB" sz="2800" baseline="-25000" dirty="0" err="1"/>
              <a:t>Hor</a:t>
            </a:r>
            <a:r>
              <a:rPr lang="en-GB" sz="2800" baseline="-25000" dirty="0" smtClean="0"/>
              <a:t>)</a:t>
            </a:r>
            <a:endParaRPr lang="en-US" sz="2800" baseline="-2500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648"/>
            <a:ext cx="8348939" cy="812800"/>
          </a:xfrm>
        </p:spPr>
        <p:txBody>
          <a:bodyPr/>
          <a:lstStyle/>
          <a:p>
            <a:r>
              <a:rPr lang="en-GB" sz="32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396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8348662" cy="812800"/>
          </a:xfrm>
        </p:spPr>
        <p:txBody>
          <a:bodyPr/>
          <a:lstStyle/>
          <a:p>
            <a:r>
              <a:rPr lang="en-GB" sz="3200" dirty="0" smtClean="0"/>
              <a:t>Conclusion</a:t>
            </a:r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500063" y="1052513"/>
            <a:ext cx="835818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 </a:t>
            </a:r>
            <a:endParaRPr lang="de-CH" sz="2400" dirty="0"/>
          </a:p>
          <a:p>
            <a:pPr eaLnBrk="1" hangingPunct="1"/>
            <a:endParaRPr lang="de-CH" sz="2400" dirty="0"/>
          </a:p>
          <a:p>
            <a:pPr algn="ctr" eaLnBrk="1" hangingPunct="1"/>
            <a:endParaRPr lang="de-CH" sz="2400" dirty="0"/>
          </a:p>
          <a:p>
            <a:pPr algn="ctr" eaLnBrk="1" hangingPunct="1"/>
            <a:endParaRPr lang="de-CH" sz="2400" dirty="0"/>
          </a:p>
          <a:p>
            <a:pPr algn="ctr" eaLnBrk="1" hangingPunct="1"/>
            <a:r>
              <a:rPr lang="de-CH" sz="2400" dirty="0"/>
              <a:t>We consider the method </a:t>
            </a:r>
            <a:r>
              <a:rPr lang="de-CH" sz="2400" dirty="0" smtClean="0"/>
              <a:t>5215/m to </a:t>
            </a:r>
            <a:r>
              <a:rPr lang="de-CH" sz="2400" dirty="0"/>
              <a:t>be </a:t>
            </a:r>
            <a:r>
              <a:rPr lang="de-CH" sz="2400" dirty="0" smtClean="0"/>
              <a:t>suitably validated </a:t>
            </a:r>
            <a:endParaRPr lang="de-CH" sz="2400" dirty="0"/>
          </a:p>
          <a:p>
            <a:pPr eaLnBrk="1" hangingPunct="1"/>
            <a:endParaRPr lang="de-CH" sz="2400" dirty="0"/>
          </a:p>
          <a:p>
            <a:pPr eaLnBrk="1" hangingPunct="1"/>
            <a:r>
              <a:rPr lang="de-CH" sz="2400" b="1" dirty="0">
                <a:solidFill>
                  <a:schemeClr val="tx2"/>
                </a:solidFill>
              </a:rPr>
              <a:t>We recommend </a:t>
            </a:r>
            <a:r>
              <a:rPr lang="de-CH" sz="2400" b="1" dirty="0" smtClean="0">
                <a:solidFill>
                  <a:schemeClr val="tx2"/>
                </a:solidFill>
              </a:rPr>
              <a:t>that method 5215/m is considered as a </a:t>
            </a:r>
            <a:r>
              <a:rPr lang="de-CH" sz="2400" b="1" dirty="0">
                <a:solidFill>
                  <a:schemeClr val="tx2"/>
                </a:solidFill>
              </a:rPr>
              <a:t>provisional CIPAC </a:t>
            </a:r>
            <a:r>
              <a:rPr lang="de-CH" sz="2400" b="1" dirty="0" smtClean="0">
                <a:solidFill>
                  <a:schemeClr val="tx2"/>
                </a:solidFill>
              </a:rPr>
              <a:t>method with potential inclusion of  DB-1701 capillary GC column as an alternative to the proposed DB-225 column </a:t>
            </a:r>
            <a:endParaRPr lang="de-CH" sz="2400" b="1" dirty="0">
              <a:solidFill>
                <a:schemeClr val="tx2"/>
              </a:solidFill>
            </a:endParaRPr>
          </a:p>
          <a:p>
            <a:pPr eaLnBrk="1" hangingPunct="1"/>
            <a:endParaRPr lang="en-US" sz="2400" dirty="0"/>
          </a:p>
        </p:txBody>
      </p:sp>
      <p:sp>
        <p:nvSpPr>
          <p:cNvPr id="39942" name="Right Arrow 8"/>
          <p:cNvSpPr>
            <a:spLocks noChangeArrowheads="1"/>
          </p:cNvSpPr>
          <p:nvPr/>
        </p:nvSpPr>
        <p:spPr bwMode="auto">
          <a:xfrm rot="5400000">
            <a:off x="4000500" y="1143001"/>
            <a:ext cx="1000125" cy="114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6350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3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34" y="1052736"/>
            <a:ext cx="8358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de-CH" sz="2400" dirty="0" smtClean="0"/>
          </a:p>
          <a:p>
            <a:r>
              <a:rPr lang="en-GB" sz="2400" dirty="0"/>
              <a:t>	</a:t>
            </a:r>
          </a:p>
          <a:p>
            <a:endParaRPr lang="en-US" sz="24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43396"/>
            <a:ext cx="8358187" cy="528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sz="24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Special Thanks</a:t>
            </a:r>
          </a:p>
          <a:p>
            <a:pPr eaLnBrk="1" hangingPunct="1"/>
            <a:endParaRPr lang="en-US" sz="1800" dirty="0"/>
          </a:p>
          <a:p>
            <a:pPr algn="just" eaLnBrk="1" hangingPunct="1"/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all laboratories and their staff participating in </a:t>
            </a:r>
            <a:r>
              <a:rPr lang="en-US" sz="2400" dirty="0" smtClean="0"/>
              <a:t>this collaborative trial </a:t>
            </a:r>
            <a:r>
              <a:rPr lang="en-US" sz="2400" dirty="0"/>
              <a:t>and sending back the results </a:t>
            </a:r>
            <a:r>
              <a:rPr lang="en-US" sz="2400" dirty="0" smtClean="0"/>
              <a:t>in time……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2400" dirty="0" smtClean="0"/>
              <a:t>Dr. Nancy Shi (Syngenta) for her assistance in the statistical analysis of all provided laboratory data.</a:t>
            </a:r>
          </a:p>
          <a:p>
            <a:pPr algn="just" eaLnBrk="1" hangingPunct="1"/>
            <a:endParaRPr lang="en-US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1600" dirty="0"/>
          </a:p>
          <a:p>
            <a:pPr eaLnBrk="1" hangingPunct="1"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149080"/>
            <a:ext cx="5040560" cy="1152128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de-CH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73042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General Information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063" y="764704"/>
            <a:ext cx="8607425" cy="5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r>
              <a:rPr lang="de-CH" sz="2400" b="1" u="sng" dirty="0" smtClean="0">
                <a:solidFill>
                  <a:srgbClr val="626469"/>
                </a:solidFill>
              </a:rPr>
              <a:t>Atrazine</a:t>
            </a:r>
          </a:p>
          <a:p>
            <a:endParaRPr lang="en-US" dirty="0" smtClean="0">
              <a:solidFill>
                <a:srgbClr val="62646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626469"/>
                </a:solidFill>
              </a:rPr>
              <a:t>ISO common name: Atrazine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626469"/>
                </a:solidFill>
              </a:rPr>
              <a:t>Chemical Name:  </a:t>
            </a:r>
            <a:r>
              <a:rPr lang="en-US" sz="1800" dirty="0" smtClean="0"/>
              <a:t>2-chloro-4-ethylamino-6-isopropylamino-s-triazine</a:t>
            </a:r>
            <a:endParaRPr lang="en-US" sz="1800" dirty="0" smtClean="0">
              <a:solidFill>
                <a:srgbClr val="62646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626469"/>
                </a:solidFill>
              </a:rPr>
              <a:t>Molecular mass:  215.7 g/mole</a:t>
            </a:r>
            <a:endParaRPr lang="en-US" sz="1800" baseline="30000" dirty="0" smtClean="0">
              <a:solidFill>
                <a:srgbClr val="626469"/>
              </a:solidFill>
            </a:endParaRPr>
          </a:p>
          <a:p>
            <a:pPr>
              <a:spcAft>
                <a:spcPts val="600"/>
              </a:spcAft>
            </a:pPr>
            <a:r>
              <a:rPr lang="de-CH" sz="1800" dirty="0" smtClean="0">
                <a:solidFill>
                  <a:srgbClr val="626469"/>
                </a:solidFill>
              </a:rPr>
              <a:t>Empirical formula: </a:t>
            </a:r>
            <a:r>
              <a:rPr lang="en-US" sz="1800" dirty="0" smtClean="0">
                <a:solidFill>
                  <a:srgbClr val="626469"/>
                </a:solidFill>
              </a:rPr>
              <a:t>C</a:t>
            </a:r>
            <a:r>
              <a:rPr lang="en-US" sz="1800" baseline="-25000" dirty="0" smtClean="0">
                <a:solidFill>
                  <a:srgbClr val="626469"/>
                </a:solidFill>
              </a:rPr>
              <a:t>8</a:t>
            </a:r>
            <a:r>
              <a:rPr lang="en-US" sz="1800" dirty="0" smtClean="0">
                <a:solidFill>
                  <a:srgbClr val="626469"/>
                </a:solidFill>
              </a:rPr>
              <a:t>H</a:t>
            </a:r>
            <a:r>
              <a:rPr lang="en-US" sz="1800" baseline="-25000" dirty="0" smtClean="0">
                <a:solidFill>
                  <a:srgbClr val="626469"/>
                </a:solidFill>
              </a:rPr>
              <a:t>14</a:t>
            </a:r>
            <a:r>
              <a:rPr lang="en-US" sz="1800" dirty="0" smtClean="0">
                <a:solidFill>
                  <a:srgbClr val="626469"/>
                </a:solidFill>
              </a:rPr>
              <a:t>ClN</a:t>
            </a:r>
            <a:r>
              <a:rPr lang="en-US" sz="1800" baseline="-25000" dirty="0" smtClean="0">
                <a:solidFill>
                  <a:srgbClr val="626469"/>
                </a:solidFill>
              </a:rPr>
              <a:t>5</a:t>
            </a:r>
          </a:p>
          <a:p>
            <a:pPr>
              <a:spcAft>
                <a:spcPts val="600"/>
              </a:spcAft>
            </a:pPr>
            <a:r>
              <a:rPr lang="pt-BR" sz="1800" dirty="0" smtClean="0">
                <a:solidFill>
                  <a:srgbClr val="626469"/>
                </a:solidFill>
              </a:rPr>
              <a:t>Structure: </a:t>
            </a:r>
            <a:endParaRPr lang="en-US" sz="1800" dirty="0" smtClean="0">
              <a:solidFill>
                <a:srgbClr val="626469"/>
              </a:solidFill>
            </a:endParaRPr>
          </a:p>
          <a:p>
            <a:pPr algn="ctr">
              <a:buClr>
                <a:schemeClr val="tx2"/>
              </a:buClr>
            </a:pPr>
            <a:endParaRPr lang="de-CH" sz="2400" baseline="0" dirty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 baseline="0" dirty="0" smtClean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 baseline="0" dirty="0" smtClean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</a:pPr>
            <a:endParaRPr lang="en-US" sz="1800" baseline="0" dirty="0" smtClean="0">
              <a:solidFill>
                <a:srgbClr val="626469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aseline="0" dirty="0" smtClean="0">
                <a:solidFill>
                  <a:srgbClr val="626469"/>
                </a:solidFill>
              </a:rPr>
              <a:t>Method</a:t>
            </a:r>
            <a:r>
              <a:rPr lang="en-US" sz="1800" dirty="0" smtClean="0">
                <a:solidFill>
                  <a:srgbClr val="626469"/>
                </a:solidFill>
              </a:rPr>
              <a:t> quantitates Atrazine in technical material (TC) and in associated formulations </a:t>
            </a:r>
            <a:r>
              <a:rPr lang="en-US" sz="1800" dirty="0">
                <a:solidFill>
                  <a:srgbClr val="626469"/>
                </a:solidFill>
              </a:rPr>
              <a:t>[</a:t>
            </a:r>
            <a:r>
              <a:rPr lang="en-US" sz="1800" dirty="0" smtClean="0">
                <a:solidFill>
                  <a:srgbClr val="626469"/>
                </a:solidFill>
              </a:rPr>
              <a:t>water dispersible granules (WG); suspension concentrate (SC)]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rgbClr val="626469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626469"/>
                </a:solidFill>
              </a:rPr>
              <a:t>Atrazine peak resolved from internal standard and any potential sample matrix interferences (by-products, formulation components) by use of suitable chromatographic conditions</a:t>
            </a:r>
            <a:r>
              <a:rPr lang="en-US" sz="1800" baseline="0" dirty="0" smtClean="0">
                <a:solidFill>
                  <a:srgbClr val="626469"/>
                </a:solidFill>
              </a:rPr>
              <a:t> </a:t>
            </a:r>
          </a:p>
          <a:p>
            <a:endParaRPr lang="en-US" sz="1600" baseline="0" dirty="0" smtClean="0"/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04048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152044" y="-315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3249091" cy="18722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General Information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836712"/>
            <a:ext cx="8607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Two TC’s and two formulation types (WG, SC) were analyzed for Atrazine content</a:t>
            </a:r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P</a:t>
            </a:r>
            <a:r>
              <a:rPr lang="en-US" sz="2400" dirty="0" smtClean="0"/>
              <a:t>articipants received samples and testing protocol including details on proposed gas chromatographic conditions and information on calculations and reporting of Study results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Any deviations from the proposed Atrazine method conditions were noted by the participating laboratories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2400" dirty="0" smtClean="0"/>
              <a:t>  </a:t>
            </a:r>
            <a:endParaRPr lang="en-US" sz="2400" dirty="0"/>
          </a:p>
          <a:p>
            <a:pPr lvl="3">
              <a:spcAft>
                <a:spcPts val="600"/>
              </a:spcAft>
              <a:buClr>
                <a:schemeClr val="tx2"/>
              </a:buClr>
            </a:pPr>
            <a:endParaRPr lang="en-US" sz="2400" dirty="0" smtClean="0"/>
          </a:p>
          <a:p>
            <a:pPr lvl="3">
              <a:spcAft>
                <a:spcPts val="600"/>
              </a:spcAft>
              <a:buClr>
                <a:schemeClr val="tx2"/>
              </a:buClr>
            </a:pPr>
            <a:endParaRPr lang="en-US" dirty="0" smtClean="0"/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600" baseline="0" dirty="0" smtClean="0"/>
              <a:t>	</a:t>
            </a:r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7659"/>
            <a:ext cx="7772400" cy="2928958"/>
          </a:xfrm>
        </p:spPr>
        <p:txBody>
          <a:bodyPr>
            <a:noAutofit/>
          </a:bodyPr>
          <a:lstStyle/>
          <a:p>
            <a:pPr algn="ctr"/>
            <a:r>
              <a:rPr lang="de-CH" sz="2800" dirty="0" smtClean="0"/>
              <a:t>Determination of Atrazine</a:t>
            </a:r>
            <a:br>
              <a:rPr lang="de-CH" sz="2800" dirty="0" smtClean="0"/>
            </a:br>
            <a:r>
              <a:rPr lang="de-CH" sz="2800" dirty="0" smtClean="0"/>
              <a:t> </a:t>
            </a:r>
            <a:br>
              <a:rPr lang="de-CH" sz="2800" dirty="0" smtClean="0"/>
            </a:br>
            <a:r>
              <a:rPr lang="de-CH" sz="2800" dirty="0" smtClean="0"/>
              <a:t>in TC and WG, SC Formulations</a:t>
            </a:r>
            <a:br>
              <a:rPr lang="de-CH" sz="2800" dirty="0" smtClean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 smtClean="0"/>
              <a:t>CIPAC Full </a:t>
            </a:r>
            <a:r>
              <a:rPr lang="de-CH" sz="2800" dirty="0"/>
              <a:t>S</a:t>
            </a:r>
            <a:r>
              <a:rPr lang="de-CH" sz="2800" dirty="0" smtClean="0"/>
              <a:t>cale </a:t>
            </a:r>
            <a:r>
              <a:rPr lang="de-CH" sz="2800" dirty="0"/>
              <a:t>C</a:t>
            </a:r>
            <a:r>
              <a:rPr lang="de-CH" sz="2800" dirty="0" smtClean="0"/>
              <a:t>ollaborative </a:t>
            </a:r>
            <a:r>
              <a:rPr lang="de-CH" sz="2800" dirty="0"/>
              <a:t>S</a:t>
            </a:r>
            <a:r>
              <a:rPr lang="de-CH" sz="2800" dirty="0" smtClean="0"/>
              <a:t>tudy (5216/R)</a:t>
            </a:r>
            <a:br>
              <a:rPr lang="de-CH" sz="2800" dirty="0" smtClean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42" y="3525435"/>
            <a:ext cx="2165278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332230"/>
            <a:ext cx="1872208" cy="23290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Outline of Atrazine Method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7" y="908720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sample containing Atrazine is dissolved in acetone containing an internal standard (</a:t>
            </a:r>
            <a:r>
              <a:rPr lang="en-US" sz="2400" dirty="0" err="1" smtClean="0"/>
              <a:t>dipropyl</a:t>
            </a:r>
            <a:r>
              <a:rPr lang="en-US" sz="2400" dirty="0" smtClean="0"/>
              <a:t> phthalate)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Sample solution is sonicated and then filtered (PTFE) into vials for analysis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Atrazine concentration is determined by </a:t>
            </a:r>
            <a:r>
              <a:rPr lang="en-US" sz="2400" dirty="0"/>
              <a:t>capillary gas chromatography using split injection and flame </a:t>
            </a:r>
            <a:r>
              <a:rPr lang="en-US" sz="2400" dirty="0" smtClean="0"/>
              <a:t>ionization detection with internal standard calibration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Results reported in g/kg to one decimal place </a:t>
            </a: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endParaRPr lang="en-US" sz="2400" dirty="0" smtClean="0"/>
          </a:p>
          <a:p>
            <a:endParaRPr lang="en-US" sz="2400" baseline="0" dirty="0"/>
          </a:p>
          <a:p>
            <a:r>
              <a:rPr lang="en-US" sz="2400" baseline="0" dirty="0" smtClean="0"/>
              <a:t>	</a:t>
            </a:r>
          </a:p>
          <a:p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Proposed Atrazine Method Conditions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1073448"/>
            <a:ext cx="8607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i="1" dirty="0" smtClean="0"/>
              <a:t>Capillary GC Column: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Fused </a:t>
            </a:r>
            <a:r>
              <a:rPr lang="en-US" sz="2000" dirty="0"/>
              <a:t>silica, length 15 m x </a:t>
            </a:r>
            <a:r>
              <a:rPr lang="en-US" sz="2000" dirty="0" smtClean="0"/>
              <a:t>0.25 </a:t>
            </a:r>
            <a:r>
              <a:rPr lang="en-US" sz="2000" dirty="0"/>
              <a:t>mm internal </a:t>
            </a:r>
            <a:r>
              <a:rPr lang="en-US" sz="2000" dirty="0" smtClean="0"/>
              <a:t>diameter; DB-225 </a:t>
            </a:r>
            <a:r>
              <a:rPr lang="en-US" sz="2000" dirty="0"/>
              <a:t>or equivalent phase, with film thickness </a:t>
            </a:r>
            <a:r>
              <a:rPr lang="en-US" sz="2000" dirty="0" smtClean="0"/>
              <a:t>of 0.25 </a:t>
            </a:r>
            <a:r>
              <a:rPr lang="en-US" sz="2000" dirty="0">
                <a:sym typeface="Symbol"/>
              </a:rPr>
              <a:t>m </a:t>
            </a:r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(50% </a:t>
            </a:r>
            <a:r>
              <a:rPr lang="en-US" sz="2000" dirty="0" err="1" smtClean="0">
                <a:sym typeface="Symbol"/>
              </a:rPr>
              <a:t>Cyanopropylphenyl</a:t>
            </a:r>
            <a:r>
              <a:rPr lang="en-US" sz="2000" dirty="0" smtClean="0">
                <a:sym typeface="Symbol"/>
              </a:rPr>
              <a:t>/50% dimethylpolysiloxane).</a:t>
            </a:r>
            <a:endParaRPr lang="en-US" sz="2000" baseline="0" dirty="0">
              <a:sym typeface="Symbol"/>
            </a:endParaRPr>
          </a:p>
          <a:p>
            <a:endParaRPr lang="en-US" sz="2000" i="1" dirty="0" smtClean="0">
              <a:sym typeface="Symbol"/>
            </a:endParaRPr>
          </a:p>
          <a:p>
            <a:r>
              <a:rPr lang="en-US" sz="2000" b="1" i="1" dirty="0" smtClean="0">
                <a:sym typeface="Symbol"/>
              </a:rPr>
              <a:t>Oven Temperature (Isothermal):</a:t>
            </a:r>
            <a:r>
              <a:rPr lang="en-US" sz="2000" b="1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175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°</a:t>
            </a:r>
            <a:r>
              <a:rPr lang="en-US" sz="2000" dirty="0" smtClean="0">
                <a:sym typeface="Symbol"/>
              </a:rPr>
              <a:t>C</a:t>
            </a:r>
            <a:r>
              <a:rPr lang="en-US" sz="2000" baseline="0" dirty="0" smtClean="0"/>
              <a:t>	</a:t>
            </a:r>
            <a:endParaRPr lang="de-CH" sz="2000" dirty="0"/>
          </a:p>
          <a:p>
            <a:endParaRPr lang="de-CH" sz="2000" i="1" baseline="0" dirty="0" smtClean="0"/>
          </a:p>
          <a:p>
            <a:r>
              <a:rPr lang="de-CH" sz="2000" b="1" i="1" baseline="0" dirty="0" smtClean="0"/>
              <a:t>Flow</a:t>
            </a:r>
            <a:r>
              <a:rPr lang="de-CH" sz="2000" baseline="0" dirty="0" smtClean="0"/>
              <a:t> : Hydrogen 2 mL/min</a:t>
            </a:r>
          </a:p>
          <a:p>
            <a:r>
              <a:rPr lang="de-CH" sz="2000" b="1" i="1" dirty="0" smtClean="0"/>
              <a:t>Contant Pressure Mode</a:t>
            </a:r>
            <a:r>
              <a:rPr lang="de-CH" sz="2000" i="1" dirty="0" smtClean="0"/>
              <a:t>: </a:t>
            </a:r>
            <a:r>
              <a:rPr lang="de-CH" sz="2000" dirty="0" smtClean="0"/>
              <a:t>10 psi</a:t>
            </a:r>
            <a:endParaRPr lang="de-CH" sz="2000" i="1" dirty="0" smtClean="0"/>
          </a:p>
          <a:p>
            <a:endParaRPr lang="de-CH" sz="2000" i="1" dirty="0" smtClean="0"/>
          </a:p>
          <a:p>
            <a:r>
              <a:rPr lang="de-CH" sz="2000" b="1" i="1" dirty="0" smtClean="0"/>
              <a:t>Split</a:t>
            </a:r>
            <a:r>
              <a:rPr lang="de-CH" sz="2000" dirty="0" smtClean="0"/>
              <a:t>: 50:1</a:t>
            </a:r>
          </a:p>
          <a:p>
            <a:endParaRPr lang="en-GB" sz="2000" i="1" dirty="0" smtClean="0"/>
          </a:p>
          <a:p>
            <a:r>
              <a:rPr lang="en-GB" sz="2000" b="1" i="1" dirty="0" smtClean="0"/>
              <a:t>Retention Times</a:t>
            </a:r>
            <a:r>
              <a:rPr lang="en-GB" sz="2000" i="1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Atrazine</a:t>
            </a:r>
            <a:r>
              <a:rPr lang="en-GB" sz="2000" dirty="0" smtClean="0"/>
              <a:t>: 9 min. approximately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Dipropyl</a:t>
            </a:r>
            <a:r>
              <a:rPr lang="en-GB" sz="2000" dirty="0" smtClean="0"/>
              <a:t> Phthalate Internal Standard (IS): 6 min. approximately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RRT of Atrazine/Internal Standard: approximately 1.5</a:t>
            </a:r>
            <a:r>
              <a:rPr lang="en-GB" sz="2400" dirty="0"/>
              <a:t>	</a:t>
            </a:r>
            <a:endParaRPr lang="en-US" sz="1600" baseline="0" dirty="0" smtClean="0"/>
          </a:p>
          <a:p>
            <a:pPr>
              <a:buClr>
                <a:schemeClr val="tx2"/>
              </a:buClr>
            </a:pPr>
            <a:endParaRPr lang="en-GB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9887"/>
            <a:ext cx="8453437" cy="812800"/>
          </a:xfrm>
        </p:spPr>
        <p:txBody>
          <a:bodyPr/>
          <a:lstStyle/>
          <a:p>
            <a:pPr algn="ctr"/>
            <a:r>
              <a:rPr lang="en-GB" sz="3200" dirty="0" smtClean="0"/>
              <a:t>Method Calculations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3128" y="1033084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Response factor RF</a:t>
            </a:r>
            <a:endParaRPr lang="en-US" sz="18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04"/>
          <p:cNvSpPr>
            <a:spLocks noChangeArrowheads="1"/>
          </p:cNvSpPr>
          <p:nvPr/>
        </p:nvSpPr>
        <p:spPr bwMode="auto">
          <a:xfrm>
            <a:off x="2267744" y="17008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37443"/>
              </p:ext>
            </p:extLst>
          </p:nvPr>
        </p:nvGraphicFramePr>
        <p:xfrm>
          <a:off x="1669777" y="1562708"/>
          <a:ext cx="1224136" cy="54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19" r:id="rId4" imgW="901309" imgH="393529" progId="Equation.2">
                  <p:embed/>
                </p:oleObj>
              </mc:Choice>
              <mc:Fallback>
                <p:oleObj r:id="rId4" imgW="901309" imgH="393529" progId="Equation.2">
                  <p:embed/>
                  <p:pic>
                    <p:nvPicPr>
                      <p:cNvPr id="0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777" y="1562708"/>
                        <a:ext cx="1224136" cy="544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304302" y="2240846"/>
            <a:ext cx="6768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Peak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the reference substance on the reference chromatogram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Weight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reference substance in mg, corrected for purity 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Peak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the internal standard on the reference chromatogram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Weight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internal standard for the reference solution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243169"/>
            <a:ext cx="672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Content (%); expressed in g/kg units for collaborative study</a:t>
            </a:r>
            <a:endParaRPr lang="en-US" sz="18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10"/>
          <p:cNvSpPr>
            <a:spLocks noChangeArrowheads="1"/>
          </p:cNvSpPr>
          <p:nvPr/>
        </p:nvSpPr>
        <p:spPr bwMode="auto">
          <a:xfrm>
            <a:off x="2033557" y="3971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28800"/>
              </p:ext>
            </p:extLst>
          </p:nvPr>
        </p:nvGraphicFramePr>
        <p:xfrm>
          <a:off x="1625111" y="3881758"/>
          <a:ext cx="1894111" cy="54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20" r:id="rId6" imgW="1384300" imgH="393700" progId="Equation.2">
                  <p:embed/>
                </p:oleObj>
              </mc:Choice>
              <mc:Fallback>
                <p:oleObj r:id="rId6" imgW="1384300" imgH="393700" progId="Equation.2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111" y="3881758"/>
                        <a:ext cx="1894111" cy="543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04302" y="4663231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Peak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the active ingredient on the test chromatogram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Weight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test substance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Peak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the internal standard on the test chromatogram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2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Weight </a:t>
            </a: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internal standard for the test solution</a:t>
            </a:r>
            <a:b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3437" cy="812800"/>
          </a:xfrm>
        </p:spPr>
        <p:txBody>
          <a:bodyPr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dirty="0" smtClean="0"/>
              <a:t>Example Chromatogram – </a:t>
            </a:r>
            <a:r>
              <a:rPr lang="en-GB" sz="3200" dirty="0"/>
              <a:t>TC</a:t>
            </a:r>
            <a:br>
              <a:rPr lang="en-GB" sz="3200" dirty="0"/>
            </a:br>
            <a:r>
              <a:rPr lang="en-GB" sz="2400" dirty="0" smtClean="0"/>
              <a:t>DB-225 </a:t>
            </a:r>
            <a:r>
              <a:rPr lang="en-GB" sz="2400" dirty="0"/>
              <a:t>Column </a:t>
            </a:r>
            <a:r>
              <a:rPr lang="en-GB" sz="2400" dirty="0" smtClean="0"/>
              <a:t>(15 </a:t>
            </a:r>
            <a:r>
              <a:rPr lang="en-GB" sz="2400" dirty="0"/>
              <a:t>m x 0.25 mm, 0.25 µm)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56792"/>
            <a:ext cx="8528942" cy="38951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: For internal us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815</Words>
  <Application>Microsoft Office PowerPoint</Application>
  <PresentationFormat>On-screen Show (4:3)</PresentationFormat>
  <Paragraphs>215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Lucida Handwriting</vt:lpstr>
      <vt:lpstr>Symbol</vt:lpstr>
      <vt:lpstr>Times New Roman</vt:lpstr>
      <vt:lpstr>Wingdings</vt:lpstr>
      <vt:lpstr>Syngenta: For internal use</vt:lpstr>
      <vt:lpstr>Syngenta: For external use only</vt:lpstr>
      <vt:lpstr>Document</vt:lpstr>
      <vt:lpstr>Equation.2</vt:lpstr>
      <vt:lpstr>Atrazine Method CIPAC Collaborative Trial (5216/R) Germany (June 2019) </vt:lpstr>
      <vt:lpstr>Presentation Overview</vt:lpstr>
      <vt:lpstr>General Information</vt:lpstr>
      <vt:lpstr>General Information</vt:lpstr>
      <vt:lpstr>Determination of Atrazine   in TC and WG, SC Formulations  CIPAC Full Scale Collaborative Study (5216/R)    </vt:lpstr>
      <vt:lpstr>Outline of Atrazine Method</vt:lpstr>
      <vt:lpstr>Proposed Atrazine Method Conditions</vt:lpstr>
      <vt:lpstr>Method Calculations</vt:lpstr>
      <vt:lpstr> Example Chromatogram – TC DB-225 Column (15 m x 0.25 mm, 0.25 µm) </vt:lpstr>
      <vt:lpstr>Example Chromatogram – WG Formulation DB-225 Column (15 m x 0.25 mm, 0.25 µm) </vt:lpstr>
      <vt:lpstr>Example Chromatogram – SC Formulation DB-225 Column (15 m x 0.25 mm, 0.25 µm) </vt:lpstr>
      <vt:lpstr>Example TC Chromatogram  DB-1701 Column (30 m x 0.25 mm, 0.25 µm)</vt:lpstr>
      <vt:lpstr>Participants</vt:lpstr>
      <vt:lpstr>Samples</vt:lpstr>
      <vt:lpstr>Statistical Evaluation – Screening for Validity of Data</vt:lpstr>
      <vt:lpstr>Statistical Evaluation – Outliers/Stragglers</vt:lpstr>
      <vt:lpstr>Statistical Evaluation – Outliers/Stragglers</vt:lpstr>
      <vt:lpstr>Statistical Evaluation – Outliers/Stragglers</vt:lpstr>
      <vt:lpstr>Statistical Evaluation – Outliers/Stragglers</vt:lpstr>
      <vt:lpstr>Statistical Evaluation – Outliers/Stragglers</vt:lpstr>
      <vt:lpstr>Summary of the Statistical Evaluation – No Elimination </vt:lpstr>
      <vt:lpstr>Summary of the Statistical Evaluation – Elimination of Outliers and Stragglers</vt:lpstr>
      <vt:lpstr>Summary</vt:lpstr>
      <vt:lpstr>Conclusion</vt:lpstr>
      <vt:lpstr>PowerPoint Presentation</vt:lpstr>
    </vt:vector>
  </TitlesOfParts>
  <Company>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Meyerhoffer William USGR</cp:lastModifiedBy>
  <cp:revision>718</cp:revision>
  <cp:lastPrinted>2018-06-05T11:04:54Z</cp:lastPrinted>
  <dcterms:created xsi:type="dcterms:W3CDTF">2008-09-11T08:58:08Z</dcterms:created>
  <dcterms:modified xsi:type="dcterms:W3CDTF">2019-05-24T12:55:28Z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Linked Event">
    <vt:lpwstr/>
  </property>
  <property fmtid="{D5CDD505-2E9C-101B-9397-08002B2CF9AE}" pid="4" name="Category0">
    <vt:lpwstr>Brand ambassador site</vt:lpwstr>
  </property>
  <property fmtid="{D5CDD505-2E9C-101B-9397-08002B2CF9AE}" pid="5" name="DocAuthor">
    <vt:lpwstr>Bianchi Ulrike CHBS</vt:lpwstr>
  </property>
  <property fmtid="{D5CDD505-2E9C-101B-9397-08002B2CF9AE}" pid="6" name="Security">
    <vt:lpwstr>Public</vt:lpwstr>
  </property>
  <property fmtid="{D5CDD505-2E9C-101B-9397-08002B2CF9AE}" pid="7" name="Expiry">
    <vt:lpwstr/>
  </property>
  <property fmtid="{D5CDD505-2E9C-101B-9397-08002B2CF9AE}" pid="8" name="Area">
    <vt:lpwstr>Other</vt:lpwstr>
  </property>
  <property fmtid="{D5CDD505-2E9C-101B-9397-08002B2CF9AE}" pid="9" name="Topic">
    <vt:lpwstr>Test 1</vt:lpwstr>
  </property>
  <property fmtid="{D5CDD505-2E9C-101B-9397-08002B2CF9AE}" pid="10" name="Status">
    <vt:lpwstr>Current</vt:lpwstr>
  </property>
  <property fmtid="{D5CDD505-2E9C-101B-9397-08002B2CF9AE}" pid="11" name="Linked Task">
    <vt:lpwstr/>
  </property>
</Properties>
</file>