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9" r:id="rId2"/>
    <p:sldMasterId id="2147485488" r:id="rId3"/>
  </p:sldMasterIdLst>
  <p:notesMasterIdLst>
    <p:notesMasterId r:id="rId31"/>
  </p:notesMasterIdLst>
  <p:handoutMasterIdLst>
    <p:handoutMasterId r:id="rId32"/>
  </p:handoutMasterIdLst>
  <p:sldIdLst>
    <p:sldId id="256" r:id="rId4"/>
    <p:sldId id="278" r:id="rId5"/>
    <p:sldId id="309" r:id="rId6"/>
    <p:sldId id="360" r:id="rId7"/>
    <p:sldId id="361" r:id="rId8"/>
    <p:sldId id="362" r:id="rId9"/>
    <p:sldId id="369" r:id="rId10"/>
    <p:sldId id="363" r:id="rId11"/>
    <p:sldId id="377" r:id="rId12"/>
    <p:sldId id="378" r:id="rId13"/>
    <p:sldId id="364" r:id="rId14"/>
    <p:sldId id="365" r:id="rId15"/>
    <p:sldId id="366" r:id="rId16"/>
    <p:sldId id="367" r:id="rId17"/>
    <p:sldId id="376" r:id="rId18"/>
    <p:sldId id="368" r:id="rId19"/>
    <p:sldId id="375" r:id="rId20"/>
    <p:sldId id="371" r:id="rId21"/>
    <p:sldId id="372" r:id="rId22"/>
    <p:sldId id="373" r:id="rId23"/>
    <p:sldId id="352" r:id="rId24"/>
    <p:sldId id="353" r:id="rId25"/>
    <p:sldId id="355" r:id="rId26"/>
    <p:sldId id="354" r:id="rId27"/>
    <p:sldId id="356" r:id="rId28"/>
    <p:sldId id="351" r:id="rId29"/>
    <p:sldId id="374" r:id="rId30"/>
  </p:sldIdLst>
  <p:sldSz cx="9144000" cy="6858000" type="screen4x3"/>
  <p:notesSz cx="6797675" cy="9928225"/>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FE16"/>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0941" autoAdjust="0"/>
  </p:normalViewPr>
  <p:slideViewPr>
    <p:cSldViewPr>
      <p:cViewPr varScale="1">
        <p:scale>
          <a:sx n="107" d="100"/>
          <a:sy n="107" d="100"/>
        </p:scale>
        <p:origin x="-1032" y="-96"/>
      </p:cViewPr>
      <p:guideLst>
        <p:guide orient="horz" pos="2160"/>
        <p:guide pos="2880"/>
      </p:guideLst>
    </p:cSldViewPr>
  </p:slideViewPr>
  <p:outlineViewPr>
    <p:cViewPr>
      <p:scale>
        <a:sx n="33" d="100"/>
        <a:sy n="33" d="100"/>
      </p:scale>
      <p:origin x="0" y="52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5404754988150801"/>
          <c:y val="4.3796921834475068E-2"/>
          <c:w val="0.79452213133552452"/>
          <c:h val="0.91240615633105038"/>
        </c:manualLayout>
      </c:layout>
      <c:scatterChart>
        <c:scatterStyle val="lineMarker"/>
        <c:varyColors val="0"/>
        <c:ser>
          <c:idx val="0"/>
          <c:order val="0"/>
          <c:spPr>
            <a:ln w="28575">
              <a:noFill/>
            </a:ln>
          </c:spPr>
          <c:trendline>
            <c:trendlineType val="linear"/>
            <c:dispRSqr val="0"/>
            <c:dispEq val="0"/>
          </c:trendline>
          <c:xVal>
            <c:numRef>
              <c:f>'FS3-Day1'!$B$13:$B$24</c:f>
              <c:numCache>
                <c:formatCode>0.000000</c:formatCode>
                <c:ptCount val="12"/>
                <c:pt idx="0">
                  <c:v>0</c:v>
                </c:pt>
                <c:pt idx="1">
                  <c:v>0</c:v>
                </c:pt>
                <c:pt idx="2">
                  <c:v>9.9900000000000006E-3</c:v>
                </c:pt>
                <c:pt idx="3">
                  <c:v>9.9900000000000006E-3</c:v>
                </c:pt>
                <c:pt idx="4">
                  <c:v>1.9980000000000001E-2</c:v>
                </c:pt>
                <c:pt idx="5">
                  <c:v>1.9980000000000001E-2</c:v>
                </c:pt>
                <c:pt idx="6">
                  <c:v>4.9950000000000001E-2</c:v>
                </c:pt>
                <c:pt idx="7">
                  <c:v>4.9950000000000001E-2</c:v>
                </c:pt>
                <c:pt idx="8">
                  <c:v>9.9900000000000003E-2</c:v>
                </c:pt>
                <c:pt idx="9">
                  <c:v>9.9900000000000003E-2</c:v>
                </c:pt>
                <c:pt idx="10">
                  <c:v>0.19980000000000001</c:v>
                </c:pt>
                <c:pt idx="11">
                  <c:v>0.19980000000000001</c:v>
                </c:pt>
              </c:numCache>
            </c:numRef>
          </c:xVal>
          <c:yVal>
            <c:numRef>
              <c:f>'FS3-Day1'!$H$13:$H$24</c:f>
              <c:numCache>
                <c:formatCode>0.00000</c:formatCode>
                <c:ptCount val="12"/>
                <c:pt idx="0">
                  <c:v>-4.0000000000000002E-4</c:v>
                </c:pt>
                <c:pt idx="1">
                  <c:v>4.0000000000000002E-4</c:v>
                </c:pt>
                <c:pt idx="2">
                  <c:v>0.15353</c:v>
                </c:pt>
                <c:pt idx="3">
                  <c:v>0.15032999999999999</c:v>
                </c:pt>
                <c:pt idx="4">
                  <c:v>0.30580000000000002</c:v>
                </c:pt>
                <c:pt idx="5">
                  <c:v>0.30309999999999998</c:v>
                </c:pt>
                <c:pt idx="6">
                  <c:v>0.74512999999999996</c:v>
                </c:pt>
                <c:pt idx="7">
                  <c:v>0.74502000000000002</c:v>
                </c:pt>
                <c:pt idx="8">
                  <c:v>1.5025200000000001</c:v>
                </c:pt>
                <c:pt idx="9">
                  <c:v>1.50315</c:v>
                </c:pt>
                <c:pt idx="10">
                  <c:v>2.99925</c:v>
                </c:pt>
                <c:pt idx="11">
                  <c:v>2.9891999999999999</c:v>
                </c:pt>
              </c:numCache>
            </c:numRef>
          </c:yVal>
          <c:smooth val="0"/>
        </c:ser>
        <c:dLbls>
          <c:showLegendKey val="0"/>
          <c:showVal val="0"/>
          <c:showCatName val="0"/>
          <c:showSerName val="0"/>
          <c:showPercent val="0"/>
          <c:showBubbleSize val="0"/>
        </c:dLbls>
        <c:axId val="25546752"/>
        <c:axId val="25548288"/>
      </c:scatterChart>
      <c:valAx>
        <c:axId val="25546752"/>
        <c:scaling>
          <c:orientation val="minMax"/>
        </c:scaling>
        <c:delete val="0"/>
        <c:axPos val="b"/>
        <c:numFmt formatCode="0.00" sourceLinked="0"/>
        <c:majorTickMark val="out"/>
        <c:minorTickMark val="none"/>
        <c:tickLblPos val="nextTo"/>
        <c:crossAx val="25548288"/>
        <c:crosses val="autoZero"/>
        <c:crossBetween val="midCat"/>
      </c:valAx>
      <c:valAx>
        <c:axId val="25548288"/>
        <c:scaling>
          <c:orientation val="minMax"/>
        </c:scaling>
        <c:delete val="0"/>
        <c:axPos val="l"/>
        <c:majorGridlines/>
        <c:numFmt formatCode="0.0" sourceLinked="0"/>
        <c:majorTickMark val="out"/>
        <c:minorTickMark val="none"/>
        <c:tickLblPos val="nextTo"/>
        <c:crossAx val="2554675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525" b="1" i="0" u="none" strike="noStrike" baseline="0">
                <a:solidFill>
                  <a:srgbClr val="000000"/>
                </a:solidFill>
                <a:latin typeface="Arial"/>
                <a:ea typeface="Arial"/>
                <a:cs typeface="Arial"/>
              </a:defRPr>
            </a:pPr>
            <a:r>
              <a:rPr lang="de-CH"/>
              <a:t>EC formulation (EC1)</a:t>
            </a:r>
          </a:p>
        </c:rich>
      </c:tx>
      <c:layout>
        <c:manualLayout>
          <c:xMode val="edge"/>
          <c:yMode val="edge"/>
          <c:x val="0.30959915611814348"/>
          <c:y val="4.9949031600407749E-2"/>
        </c:manualLayout>
      </c:layout>
      <c:overlay val="0"/>
      <c:spPr>
        <a:noFill/>
        <a:ln w="25400">
          <a:noFill/>
        </a:ln>
      </c:spPr>
    </c:title>
    <c:autoTitleDeleted val="0"/>
    <c:plotArea>
      <c:layout>
        <c:manualLayout>
          <c:layoutTarget val="inner"/>
          <c:xMode val="edge"/>
          <c:yMode val="edge"/>
          <c:x val="0.14398734177215189"/>
          <c:y val="0.24159093556161471"/>
          <c:w val="0.66613924050632911"/>
          <c:h val="0.5198792284237278"/>
        </c:manualLayout>
      </c:layout>
      <c:scatterChart>
        <c:scatterStyle val="lineMarker"/>
        <c:varyColors val="0"/>
        <c:ser>
          <c:idx val="0"/>
          <c:order val="0"/>
          <c:spPr>
            <a:ln w="28575">
              <a:noFill/>
            </a:ln>
          </c:spPr>
          <c:marker>
            <c:symbol val="dash"/>
            <c:size val="10"/>
            <c:spPr>
              <a:solidFill>
                <a:srgbClr val="FF0000"/>
              </a:solidFill>
              <a:ln>
                <a:solidFill>
                  <a:srgbClr val="FF0000"/>
                </a:solidFill>
                <a:prstDash val="solid"/>
              </a:ln>
            </c:spPr>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1'!$R$5:$R$17</c:f>
              <c:numCache>
                <c:formatCode>General</c:formatCode>
                <c:ptCount val="13"/>
                <c:pt idx="0">
                  <c:v>0.46210000000000001</c:v>
                </c:pt>
                <c:pt idx="1">
                  <c:v>0.47910000000000003</c:v>
                </c:pt>
                <c:pt idx="2">
                  <c:v>0.45340000000000003</c:v>
                </c:pt>
                <c:pt idx="3">
                  <c:v>0.41489999999999999</c:v>
                </c:pt>
                <c:pt idx="4">
                  <c:v>0.4012</c:v>
                </c:pt>
                <c:pt idx="5">
                  <c:v>0.48799999999999999</c:v>
                </c:pt>
                <c:pt idx="6">
                  <c:v>0.3201</c:v>
                </c:pt>
                <c:pt idx="7">
                  <c:v>0.498</c:v>
                </c:pt>
                <c:pt idx="8">
                  <c:v>0.50039999999999996</c:v>
                </c:pt>
                <c:pt idx="9">
                  <c:v>0.37819999999999998</c:v>
                </c:pt>
                <c:pt idx="10">
                  <c:v>0.4768</c:v>
                </c:pt>
                <c:pt idx="11">
                  <c:v>0.31190000000000001</c:v>
                </c:pt>
                <c:pt idx="12">
                  <c:v>0.51219999999999999</c:v>
                </c:pt>
              </c:numCache>
            </c:numRef>
          </c:yVal>
          <c:smooth val="0"/>
        </c:ser>
        <c:ser>
          <c:idx val="1"/>
          <c:order val="1"/>
          <c:spPr>
            <a:ln w="28575">
              <a:noFill/>
            </a:ln>
          </c:spPr>
          <c:marker>
            <c:symbol val="dash"/>
            <c:size val="10"/>
            <c:spPr>
              <a:solidFill>
                <a:srgbClr val="FF0000"/>
              </a:solidFill>
              <a:ln>
                <a:solidFill>
                  <a:srgbClr val="FF0000"/>
                </a:solidFill>
                <a:prstDash val="solid"/>
              </a:ln>
            </c:spPr>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1'!$S$5:$S$17</c:f>
              <c:numCache>
                <c:formatCode>General</c:formatCode>
                <c:ptCount val="13"/>
                <c:pt idx="0">
                  <c:v>0.4798</c:v>
                </c:pt>
                <c:pt idx="1">
                  <c:v>0.51580000000000004</c:v>
                </c:pt>
                <c:pt idx="2">
                  <c:v>0.505</c:v>
                </c:pt>
                <c:pt idx="3">
                  <c:v>0.44009999999999999</c:v>
                </c:pt>
                <c:pt idx="4">
                  <c:v>0.45540000000000003</c:v>
                </c:pt>
                <c:pt idx="5">
                  <c:v>0.51549999999999996</c:v>
                </c:pt>
                <c:pt idx="6">
                  <c:v>0.4007</c:v>
                </c:pt>
                <c:pt idx="7">
                  <c:v>0.49809999999999999</c:v>
                </c:pt>
                <c:pt idx="8">
                  <c:v>0.50600000000000001</c:v>
                </c:pt>
                <c:pt idx="9">
                  <c:v>0.3821</c:v>
                </c:pt>
                <c:pt idx="10">
                  <c:v>0.49130000000000001</c:v>
                </c:pt>
                <c:pt idx="11">
                  <c:v>0.3634</c:v>
                </c:pt>
                <c:pt idx="12">
                  <c:v>0.51649999999999996</c:v>
                </c:pt>
              </c:numCache>
            </c:numRef>
          </c:yVal>
          <c:smooth val="0"/>
        </c:ser>
        <c:ser>
          <c:idx val="2"/>
          <c:order val="2"/>
          <c:spPr>
            <a:ln w="28575">
              <a:noFill/>
            </a:ln>
          </c:spPr>
          <c:marker>
            <c:symbol val="dash"/>
            <c:size val="5"/>
            <c:spPr>
              <a:solidFill>
                <a:srgbClr val="0000FF"/>
              </a:solidFill>
              <a:ln>
                <a:solidFill>
                  <a:srgbClr val="0000FF"/>
                </a:solidFill>
                <a:prstDash val="solid"/>
              </a:ln>
            </c:spPr>
          </c:marker>
          <c:errBars>
            <c:errDir val="y"/>
            <c:errBarType val="both"/>
            <c:errValType val="cust"/>
            <c:noEndCap val="0"/>
            <c:plus>
              <c:numRef>
                <c:f>'EC 1'!$Z$5:$Z$17</c:f>
                <c:numCache>
                  <c:formatCode>General</c:formatCode>
                  <c:ptCount val="13"/>
                  <c:pt idx="0">
                    <c:v>8.8499999999999968E-3</c:v>
                  </c:pt>
                  <c:pt idx="1">
                    <c:v>1.8350000000000005E-2</c:v>
                  </c:pt>
                  <c:pt idx="2">
                    <c:v>2.579999999999999E-2</c:v>
                  </c:pt>
                  <c:pt idx="3">
                    <c:v>1.26E-2</c:v>
                  </c:pt>
                  <c:pt idx="4">
                    <c:v>2.7100000000000013E-2</c:v>
                  </c:pt>
                  <c:pt idx="5">
                    <c:v>1.3749999999999984E-2</c:v>
                  </c:pt>
                  <c:pt idx="6">
                    <c:v>4.0300000000000002E-2</c:v>
                  </c:pt>
                  <c:pt idx="7">
                    <c:v>4.9999999999994493E-5</c:v>
                  </c:pt>
                  <c:pt idx="8">
                    <c:v>2.8000000000000247E-3</c:v>
                  </c:pt>
                  <c:pt idx="9">
                    <c:v>1.9500000000000073E-3</c:v>
                  </c:pt>
                  <c:pt idx="10">
                    <c:v>7.2500000000000064E-3</c:v>
                  </c:pt>
                  <c:pt idx="11">
                    <c:v>2.5749999999999995E-2</c:v>
                  </c:pt>
                  <c:pt idx="12">
                    <c:v>2.1499999999999853E-3</c:v>
                  </c:pt>
                </c:numCache>
              </c:numRef>
            </c:plus>
            <c:minus>
              <c:numRef>
                <c:f>'EC 1'!$Z$5:$Z$17</c:f>
                <c:numCache>
                  <c:formatCode>General</c:formatCode>
                  <c:ptCount val="13"/>
                  <c:pt idx="0">
                    <c:v>8.8499999999999968E-3</c:v>
                  </c:pt>
                  <c:pt idx="1">
                    <c:v>1.8350000000000005E-2</c:v>
                  </c:pt>
                  <c:pt idx="2">
                    <c:v>2.579999999999999E-2</c:v>
                  </c:pt>
                  <c:pt idx="3">
                    <c:v>1.26E-2</c:v>
                  </c:pt>
                  <c:pt idx="4">
                    <c:v>2.7100000000000013E-2</c:v>
                  </c:pt>
                  <c:pt idx="5">
                    <c:v>1.3749999999999984E-2</c:v>
                  </c:pt>
                  <c:pt idx="6">
                    <c:v>4.0300000000000002E-2</c:v>
                  </c:pt>
                  <c:pt idx="7">
                    <c:v>4.9999999999994493E-5</c:v>
                  </c:pt>
                  <c:pt idx="8">
                    <c:v>2.8000000000000247E-3</c:v>
                  </c:pt>
                  <c:pt idx="9">
                    <c:v>1.9500000000000073E-3</c:v>
                  </c:pt>
                  <c:pt idx="10">
                    <c:v>7.2500000000000064E-3</c:v>
                  </c:pt>
                  <c:pt idx="11">
                    <c:v>2.5749999999999995E-2</c:v>
                  </c:pt>
                  <c:pt idx="12">
                    <c:v>2.1499999999999853E-3</c:v>
                  </c:pt>
                </c:numCache>
              </c:numRef>
            </c:minus>
            <c:spPr>
              <a:ln w="12700">
                <a:solidFill>
                  <a:srgbClr val="FF0000"/>
                </a:solidFill>
                <a:prstDash val="solid"/>
              </a:ln>
            </c:spPr>
          </c:errBars>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1'!$T$5:$T$17</c:f>
              <c:numCache>
                <c:formatCode>0.0</c:formatCode>
                <c:ptCount val="13"/>
                <c:pt idx="0" formatCode="General">
                  <c:v>0.47094999999999998</c:v>
                </c:pt>
                <c:pt idx="1">
                  <c:v>0.49745000000000006</c:v>
                </c:pt>
                <c:pt idx="2" formatCode="General">
                  <c:v>0.47920000000000001</c:v>
                </c:pt>
                <c:pt idx="3" formatCode="General">
                  <c:v>0.42749999999999999</c:v>
                </c:pt>
                <c:pt idx="4" formatCode="General">
                  <c:v>0.42830000000000001</c:v>
                </c:pt>
                <c:pt idx="5" formatCode="General">
                  <c:v>0.50174999999999992</c:v>
                </c:pt>
                <c:pt idx="6" formatCode="General">
                  <c:v>0.3604</c:v>
                </c:pt>
                <c:pt idx="7" formatCode="General">
                  <c:v>0.49804999999999999</c:v>
                </c:pt>
                <c:pt idx="8" formatCode="General">
                  <c:v>0.50319999999999998</c:v>
                </c:pt>
                <c:pt idx="9" formatCode="General">
                  <c:v>0.38014999999999999</c:v>
                </c:pt>
                <c:pt idx="10" formatCode="General">
                  <c:v>0.48404999999999998</c:v>
                </c:pt>
                <c:pt idx="11" formatCode="General">
                  <c:v>0.33765000000000001</c:v>
                </c:pt>
                <c:pt idx="12" formatCode="General">
                  <c:v>0.51434999999999997</c:v>
                </c:pt>
              </c:numCache>
            </c:numRef>
          </c:yVal>
          <c:smooth val="0"/>
        </c:ser>
        <c:ser>
          <c:idx val="3"/>
          <c:order val="3"/>
          <c:spPr>
            <a:ln w="12700">
              <a:solidFill>
                <a:srgbClr val="339966"/>
              </a:solidFill>
              <a:prstDash val="lgDashDotDot"/>
            </a:ln>
          </c:spPr>
          <c:marker>
            <c:symbol val="none"/>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1'!$U$5:$U$17</c:f>
              <c:numCache>
                <c:formatCode>General</c:formatCode>
                <c:ptCount val="13"/>
                <c:pt idx="0">
                  <c:v>0.45253846153846145</c:v>
                </c:pt>
                <c:pt idx="1">
                  <c:v>0.45253846153846145</c:v>
                </c:pt>
                <c:pt idx="2">
                  <c:v>0.45253846153846145</c:v>
                </c:pt>
                <c:pt idx="3">
                  <c:v>0.45253846153846145</c:v>
                </c:pt>
                <c:pt idx="4">
                  <c:v>0.45253846153846145</c:v>
                </c:pt>
                <c:pt idx="5">
                  <c:v>0.45253846153846145</c:v>
                </c:pt>
                <c:pt idx="6">
                  <c:v>0.45253846153846145</c:v>
                </c:pt>
                <c:pt idx="7">
                  <c:v>0.45253846153846145</c:v>
                </c:pt>
                <c:pt idx="8">
                  <c:v>0.45253846153846145</c:v>
                </c:pt>
                <c:pt idx="9">
                  <c:v>0.45253846153846145</c:v>
                </c:pt>
                <c:pt idx="10">
                  <c:v>0.45253846153846145</c:v>
                </c:pt>
                <c:pt idx="11">
                  <c:v>0.45253846153846145</c:v>
                </c:pt>
                <c:pt idx="12">
                  <c:v>0.45253846153846145</c:v>
                </c:pt>
              </c:numCache>
            </c:numRef>
          </c:yVal>
          <c:smooth val="1"/>
        </c:ser>
        <c:ser>
          <c:idx val="4"/>
          <c:order val="4"/>
          <c:spPr>
            <a:ln w="12700">
              <a:solidFill>
                <a:srgbClr val="800080"/>
              </a:solidFill>
              <a:prstDash val="lgDash"/>
            </a:ln>
          </c:spPr>
          <c:marker>
            <c:symbol val="none"/>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1'!$V$5:$V$17</c:f>
              <c:numCache>
                <c:formatCode>General</c:formatCode>
                <c:ptCount val="13"/>
                <c:pt idx="0">
                  <c:v>0.52636588608642065</c:v>
                </c:pt>
                <c:pt idx="1">
                  <c:v>0.52636588608642065</c:v>
                </c:pt>
                <c:pt idx="2">
                  <c:v>0.52636588608642065</c:v>
                </c:pt>
                <c:pt idx="3">
                  <c:v>0.52636588608642065</c:v>
                </c:pt>
                <c:pt idx="4">
                  <c:v>0.52636588608642065</c:v>
                </c:pt>
                <c:pt idx="5">
                  <c:v>0.52636588608642065</c:v>
                </c:pt>
                <c:pt idx="6">
                  <c:v>0.52636588608642065</c:v>
                </c:pt>
                <c:pt idx="7">
                  <c:v>0.52636588608642065</c:v>
                </c:pt>
                <c:pt idx="8">
                  <c:v>0.52636588608642065</c:v>
                </c:pt>
                <c:pt idx="9">
                  <c:v>0.52636588608642065</c:v>
                </c:pt>
                <c:pt idx="10">
                  <c:v>0.52636588608642065</c:v>
                </c:pt>
                <c:pt idx="11">
                  <c:v>0.52636588608642065</c:v>
                </c:pt>
                <c:pt idx="12">
                  <c:v>0.52636588608642065</c:v>
                </c:pt>
              </c:numCache>
            </c:numRef>
          </c:yVal>
          <c:smooth val="1"/>
        </c:ser>
        <c:ser>
          <c:idx val="5"/>
          <c:order val="5"/>
          <c:spPr>
            <a:ln w="12700">
              <a:solidFill>
                <a:srgbClr val="800080"/>
              </a:solidFill>
              <a:prstDash val="lgDash"/>
            </a:ln>
          </c:spPr>
          <c:marker>
            <c:symbol val="none"/>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1'!$W$5:$W$17</c:f>
              <c:numCache>
                <c:formatCode>General</c:formatCode>
                <c:ptCount val="13"/>
                <c:pt idx="0">
                  <c:v>0.37871103699050218</c:v>
                </c:pt>
                <c:pt idx="1">
                  <c:v>0.37871103699050218</c:v>
                </c:pt>
                <c:pt idx="2">
                  <c:v>0.37871103699050218</c:v>
                </c:pt>
                <c:pt idx="3">
                  <c:v>0.37871103699050218</c:v>
                </c:pt>
                <c:pt idx="4">
                  <c:v>0.37871103699050218</c:v>
                </c:pt>
                <c:pt idx="5">
                  <c:v>0.37871103699050218</c:v>
                </c:pt>
                <c:pt idx="6">
                  <c:v>0.37871103699050218</c:v>
                </c:pt>
                <c:pt idx="7">
                  <c:v>0.37871103699050218</c:v>
                </c:pt>
                <c:pt idx="8">
                  <c:v>0.37871103699050218</c:v>
                </c:pt>
                <c:pt idx="9">
                  <c:v>0.37871103699050218</c:v>
                </c:pt>
                <c:pt idx="10">
                  <c:v>0.37871103699050218</c:v>
                </c:pt>
                <c:pt idx="11">
                  <c:v>0.37871103699050218</c:v>
                </c:pt>
                <c:pt idx="12">
                  <c:v>0.37871103699050218</c:v>
                </c:pt>
              </c:numCache>
            </c:numRef>
          </c:yVal>
          <c:smooth val="0"/>
        </c:ser>
        <c:ser>
          <c:idx val="6"/>
          <c:order val="6"/>
          <c:spPr>
            <a:ln w="12700">
              <a:solidFill>
                <a:srgbClr val="0000FF"/>
              </a:solidFill>
              <a:prstDash val="solid"/>
            </a:ln>
          </c:spPr>
          <c:marker>
            <c:symbol val="none"/>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1'!$X$5:$X$17</c:f>
              <c:numCache>
                <c:formatCode>General</c:formatCode>
                <c:ptCount val="13"/>
                <c:pt idx="0">
                  <c:v>0.62824607134404087</c:v>
                </c:pt>
                <c:pt idx="1">
                  <c:v>0.62824607134404087</c:v>
                </c:pt>
                <c:pt idx="2">
                  <c:v>0.62824607134404087</c:v>
                </c:pt>
                <c:pt idx="3">
                  <c:v>0.62824607134404087</c:v>
                </c:pt>
                <c:pt idx="4">
                  <c:v>0.62824607134404087</c:v>
                </c:pt>
                <c:pt idx="5">
                  <c:v>0.62824607134404087</c:v>
                </c:pt>
                <c:pt idx="6">
                  <c:v>0.62824607134404087</c:v>
                </c:pt>
                <c:pt idx="7">
                  <c:v>0.62824607134404087</c:v>
                </c:pt>
                <c:pt idx="8">
                  <c:v>0.62824607134404087</c:v>
                </c:pt>
                <c:pt idx="9">
                  <c:v>0.62824607134404087</c:v>
                </c:pt>
                <c:pt idx="10">
                  <c:v>0.62824607134404087</c:v>
                </c:pt>
                <c:pt idx="11">
                  <c:v>0.62824607134404087</c:v>
                </c:pt>
                <c:pt idx="12">
                  <c:v>0.62824607134404087</c:v>
                </c:pt>
              </c:numCache>
            </c:numRef>
          </c:yVal>
          <c:smooth val="1"/>
        </c:ser>
        <c:ser>
          <c:idx val="7"/>
          <c:order val="7"/>
          <c:spPr>
            <a:ln w="12700">
              <a:solidFill>
                <a:srgbClr val="0000FF"/>
              </a:solidFill>
              <a:prstDash val="solid"/>
            </a:ln>
          </c:spPr>
          <c:marker>
            <c:symbol val="none"/>
          </c:marker>
          <c:xVal>
            <c:numRef>
              <c:f>'EC 1'!$Q$5:$Q$17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1'!$Y$5:$Y$17</c:f>
              <c:numCache>
                <c:formatCode>General</c:formatCode>
                <c:ptCount val="13"/>
                <c:pt idx="0">
                  <c:v>0.27683085173288202</c:v>
                </c:pt>
                <c:pt idx="1">
                  <c:v>0.27683085173288202</c:v>
                </c:pt>
                <c:pt idx="2">
                  <c:v>0.27683085173288202</c:v>
                </c:pt>
                <c:pt idx="3">
                  <c:v>0.27683085173288202</c:v>
                </c:pt>
                <c:pt idx="4">
                  <c:v>0.27683085173288202</c:v>
                </c:pt>
                <c:pt idx="5">
                  <c:v>0.27683085173288202</c:v>
                </c:pt>
                <c:pt idx="6">
                  <c:v>0.27683085173288202</c:v>
                </c:pt>
                <c:pt idx="7">
                  <c:v>0.27683085173288202</c:v>
                </c:pt>
                <c:pt idx="8">
                  <c:v>0.27683085173288202</c:v>
                </c:pt>
                <c:pt idx="9">
                  <c:v>0.27683085173288202</c:v>
                </c:pt>
                <c:pt idx="10">
                  <c:v>0.27683085173288202</c:v>
                </c:pt>
                <c:pt idx="11">
                  <c:v>0.27683085173288202</c:v>
                </c:pt>
                <c:pt idx="12">
                  <c:v>0.27683085173288202</c:v>
                </c:pt>
              </c:numCache>
            </c:numRef>
          </c:yVal>
          <c:smooth val="1"/>
        </c:ser>
        <c:dLbls>
          <c:showLegendKey val="0"/>
          <c:showVal val="0"/>
          <c:showCatName val="0"/>
          <c:showSerName val="0"/>
          <c:showPercent val="0"/>
          <c:showBubbleSize val="0"/>
        </c:dLbls>
        <c:axId val="30084096"/>
        <c:axId val="30102656"/>
      </c:scatterChart>
      <c:valAx>
        <c:axId val="30084096"/>
        <c:scaling>
          <c:orientation val="minMax"/>
          <c:max val="13"/>
        </c:scaling>
        <c:delete val="0"/>
        <c:axPos val="b"/>
        <c:title>
          <c:tx>
            <c:rich>
              <a:bodyPr/>
              <a:lstStyle/>
              <a:p>
                <a:pPr>
                  <a:defRPr sz="1200" b="1" i="0" u="none" strike="noStrike" baseline="0">
                    <a:solidFill>
                      <a:srgbClr val="000000"/>
                    </a:solidFill>
                    <a:latin typeface="Arial"/>
                    <a:ea typeface="Arial"/>
                    <a:cs typeface="Arial"/>
                  </a:defRPr>
                </a:pPr>
                <a:r>
                  <a:rPr lang="de-CH"/>
                  <a:t>Lab</a:t>
                </a:r>
              </a:p>
            </c:rich>
          </c:tx>
          <c:layout>
            <c:manualLayout>
              <c:xMode val="edge"/>
              <c:yMode val="edge"/>
              <c:x val="0.44936708860759494"/>
              <c:y val="0.871562201513801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0102656"/>
        <c:crosses val="autoZero"/>
        <c:crossBetween val="midCat"/>
        <c:majorUnit val="1"/>
      </c:valAx>
      <c:valAx>
        <c:axId val="30102656"/>
        <c:scaling>
          <c:orientation val="minMax"/>
          <c:min val="0.2"/>
        </c:scaling>
        <c:delete val="0"/>
        <c:axPos val="l"/>
        <c:title>
          <c:tx>
            <c:rich>
              <a:bodyPr/>
              <a:lstStyle/>
              <a:p>
                <a:pPr>
                  <a:defRPr sz="1200" b="1" i="0" u="none" strike="noStrike" baseline="0">
                    <a:solidFill>
                      <a:srgbClr val="000000"/>
                    </a:solidFill>
                    <a:latin typeface="Arial"/>
                    <a:ea typeface="Arial"/>
                    <a:cs typeface="Arial"/>
                  </a:defRPr>
                </a:pPr>
                <a:r>
                  <a:rPr lang="de-CH"/>
                  <a:t>Assay [g/kg]</a:t>
                </a:r>
              </a:p>
            </c:rich>
          </c:tx>
          <c:layout>
            <c:manualLayout>
              <c:xMode val="edge"/>
              <c:yMode val="edge"/>
              <c:x val="3.0063291139240507E-2"/>
              <c:y val="0.348624816393363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0084096"/>
        <c:crosses val="autoZero"/>
        <c:crossBetween val="midCat"/>
        <c:majorUnit val="0.1"/>
      </c:valAx>
      <c:spPr>
        <a:solidFill>
          <a:srgbClr val="FFFFCC"/>
        </a:solidFill>
        <a:ln w="12700">
          <a:solidFill>
            <a:srgbClr val="FFFFCC"/>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25" b="1" i="0" u="none" strike="noStrike" baseline="0">
                <a:solidFill>
                  <a:srgbClr val="000000"/>
                </a:solidFill>
                <a:latin typeface="Arial"/>
                <a:ea typeface="Arial"/>
                <a:cs typeface="Arial"/>
              </a:defRPr>
            </a:pPr>
            <a:r>
              <a:rPr lang="de-CH"/>
              <a:t>EC formulation (EC2)</a:t>
            </a:r>
          </a:p>
        </c:rich>
      </c:tx>
      <c:layout>
        <c:manualLayout>
          <c:xMode val="edge"/>
          <c:yMode val="edge"/>
          <c:x val="0.30696202531645572"/>
          <c:y val="3.3639143730886847E-2"/>
        </c:manualLayout>
      </c:layout>
      <c:overlay val="0"/>
      <c:spPr>
        <a:noFill/>
        <a:ln w="25400">
          <a:noFill/>
        </a:ln>
      </c:spPr>
    </c:title>
    <c:autoTitleDeleted val="0"/>
    <c:plotArea>
      <c:layout>
        <c:manualLayout>
          <c:layoutTarget val="inner"/>
          <c:xMode val="edge"/>
          <c:yMode val="edge"/>
          <c:x val="0.12974683544303797"/>
          <c:y val="0.24159093556161471"/>
          <c:w val="0.680379746835443"/>
          <c:h val="0.5198792284237278"/>
        </c:manualLayout>
      </c:layout>
      <c:scatterChart>
        <c:scatterStyle val="lineMarker"/>
        <c:varyColors val="0"/>
        <c:ser>
          <c:idx val="0"/>
          <c:order val="0"/>
          <c:spPr>
            <a:ln w="28575">
              <a:noFill/>
            </a:ln>
          </c:spPr>
          <c:marker>
            <c:symbol val="dash"/>
            <c:size val="10"/>
            <c:spPr>
              <a:solidFill>
                <a:srgbClr val="FF0000"/>
              </a:solidFill>
              <a:ln>
                <a:solidFill>
                  <a:srgbClr val="FF0000"/>
                </a:solidFill>
                <a:prstDash val="solid"/>
              </a:ln>
            </c:spPr>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2'!$R$5:$R$17</c:f>
              <c:numCache>
                <c:formatCode>General</c:formatCode>
                <c:ptCount val="13"/>
                <c:pt idx="0">
                  <c:v>7.7399999999999997E-2</c:v>
                </c:pt>
                <c:pt idx="1">
                  <c:v>7.8899999999999998E-2</c:v>
                </c:pt>
                <c:pt idx="2">
                  <c:v>8.8499999999999995E-2</c:v>
                </c:pt>
                <c:pt idx="3">
                  <c:v>0.09</c:v>
                </c:pt>
                <c:pt idx="4">
                  <c:v>8.0799999999999997E-2</c:v>
                </c:pt>
                <c:pt idx="5">
                  <c:v>6.7699999999999996E-2</c:v>
                </c:pt>
                <c:pt idx="6">
                  <c:v>7.85E-2</c:v>
                </c:pt>
                <c:pt idx="7">
                  <c:v>9.4899999999999998E-2</c:v>
                </c:pt>
                <c:pt idx="8">
                  <c:v>8.8099999999999998E-2</c:v>
                </c:pt>
                <c:pt idx="9">
                  <c:v>7.7799999999999994E-2</c:v>
                </c:pt>
                <c:pt idx="10">
                  <c:v>7.4399999999999994E-2</c:v>
                </c:pt>
                <c:pt idx="11">
                  <c:v>8.8200000000000001E-2</c:v>
                </c:pt>
                <c:pt idx="12">
                  <c:v>6.6000000000000003E-2</c:v>
                </c:pt>
              </c:numCache>
            </c:numRef>
          </c:yVal>
          <c:smooth val="0"/>
        </c:ser>
        <c:ser>
          <c:idx val="1"/>
          <c:order val="1"/>
          <c:spPr>
            <a:ln w="28575">
              <a:noFill/>
            </a:ln>
          </c:spPr>
          <c:marker>
            <c:symbol val="dash"/>
            <c:size val="10"/>
            <c:spPr>
              <a:solidFill>
                <a:srgbClr val="FF0000"/>
              </a:solidFill>
              <a:ln>
                <a:solidFill>
                  <a:srgbClr val="FF0000"/>
                </a:solidFill>
                <a:prstDash val="solid"/>
              </a:ln>
            </c:spPr>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2'!$S$5:$S$17</c:f>
              <c:numCache>
                <c:formatCode>General</c:formatCode>
                <c:ptCount val="13"/>
                <c:pt idx="0">
                  <c:v>7.9200000000000007E-2</c:v>
                </c:pt>
                <c:pt idx="1">
                  <c:v>7.9200000000000007E-2</c:v>
                </c:pt>
                <c:pt idx="2">
                  <c:v>9.0800000000000006E-2</c:v>
                </c:pt>
                <c:pt idx="3">
                  <c:v>9.4299999999999995E-2</c:v>
                </c:pt>
                <c:pt idx="4">
                  <c:v>8.2000000000000003E-2</c:v>
                </c:pt>
                <c:pt idx="5">
                  <c:v>7.7100000000000002E-2</c:v>
                </c:pt>
                <c:pt idx="6">
                  <c:v>8.5999999999999993E-2</c:v>
                </c:pt>
                <c:pt idx="7">
                  <c:v>9.9000000000000005E-2</c:v>
                </c:pt>
                <c:pt idx="8">
                  <c:v>8.8700000000000001E-2</c:v>
                </c:pt>
                <c:pt idx="9">
                  <c:v>7.8E-2</c:v>
                </c:pt>
                <c:pt idx="10">
                  <c:v>7.8799999999999995E-2</c:v>
                </c:pt>
                <c:pt idx="11">
                  <c:v>9.8799999999999999E-2</c:v>
                </c:pt>
                <c:pt idx="12">
                  <c:v>7.1499999999999994E-2</c:v>
                </c:pt>
              </c:numCache>
            </c:numRef>
          </c:yVal>
          <c:smooth val="0"/>
        </c:ser>
        <c:ser>
          <c:idx val="2"/>
          <c:order val="2"/>
          <c:spPr>
            <a:ln w="28575">
              <a:noFill/>
            </a:ln>
          </c:spPr>
          <c:marker>
            <c:symbol val="dash"/>
            <c:size val="5"/>
            <c:spPr>
              <a:solidFill>
                <a:srgbClr val="0000FF"/>
              </a:solidFill>
              <a:ln>
                <a:solidFill>
                  <a:srgbClr val="0000FF"/>
                </a:solidFill>
                <a:prstDash val="solid"/>
              </a:ln>
            </c:spPr>
          </c:marker>
          <c:errBars>
            <c:errDir val="y"/>
            <c:errBarType val="both"/>
            <c:errValType val="cust"/>
            <c:noEndCap val="0"/>
            <c:plus>
              <c:numRef>
                <c:f>'EC 2'!$Z$5:$Z$17</c:f>
                <c:numCache>
                  <c:formatCode>General</c:formatCode>
                  <c:ptCount val="13"/>
                  <c:pt idx="0">
                    <c:v>9.0000000000000496E-4</c:v>
                  </c:pt>
                  <c:pt idx="1">
                    <c:v>1.500000000000043E-4</c:v>
                  </c:pt>
                  <c:pt idx="2">
                    <c:v>1.1500000000000052E-3</c:v>
                  </c:pt>
                  <c:pt idx="3">
                    <c:v>2.1499999999999991E-3</c:v>
                  </c:pt>
                  <c:pt idx="4">
                    <c:v>6.0000000000000331E-4</c:v>
                  </c:pt>
                  <c:pt idx="5">
                    <c:v>4.7000000000000028E-3</c:v>
                  </c:pt>
                  <c:pt idx="6">
                    <c:v>3.7499999999999964E-3</c:v>
                  </c:pt>
                  <c:pt idx="7">
                    <c:v>2.0500000000000032E-3</c:v>
                  </c:pt>
                  <c:pt idx="8">
                    <c:v>3.0000000000000165E-4</c:v>
                  </c:pt>
                  <c:pt idx="9">
                    <c:v>1.0000000000000286E-4</c:v>
                  </c:pt>
                  <c:pt idx="10">
                    <c:v>2.2000000000000006E-3</c:v>
                  </c:pt>
                  <c:pt idx="11">
                    <c:v>5.2999999999999992E-3</c:v>
                  </c:pt>
                  <c:pt idx="12">
                    <c:v>2.7499999999999955E-3</c:v>
                  </c:pt>
                </c:numCache>
              </c:numRef>
            </c:plus>
            <c:minus>
              <c:numRef>
                <c:f>'EC 2'!$Z$5:$Z$17</c:f>
                <c:numCache>
                  <c:formatCode>General</c:formatCode>
                  <c:ptCount val="13"/>
                  <c:pt idx="0">
                    <c:v>9.0000000000000496E-4</c:v>
                  </c:pt>
                  <c:pt idx="1">
                    <c:v>1.500000000000043E-4</c:v>
                  </c:pt>
                  <c:pt idx="2">
                    <c:v>1.1500000000000052E-3</c:v>
                  </c:pt>
                  <c:pt idx="3">
                    <c:v>2.1499999999999991E-3</c:v>
                  </c:pt>
                  <c:pt idx="4">
                    <c:v>6.0000000000000331E-4</c:v>
                  </c:pt>
                  <c:pt idx="5">
                    <c:v>4.7000000000000028E-3</c:v>
                  </c:pt>
                  <c:pt idx="6">
                    <c:v>3.7499999999999964E-3</c:v>
                  </c:pt>
                  <c:pt idx="7">
                    <c:v>2.0500000000000032E-3</c:v>
                  </c:pt>
                  <c:pt idx="8">
                    <c:v>3.0000000000000165E-4</c:v>
                  </c:pt>
                  <c:pt idx="9">
                    <c:v>1.0000000000000286E-4</c:v>
                  </c:pt>
                  <c:pt idx="10">
                    <c:v>2.2000000000000006E-3</c:v>
                  </c:pt>
                  <c:pt idx="11">
                    <c:v>5.2999999999999992E-3</c:v>
                  </c:pt>
                  <c:pt idx="12">
                    <c:v>2.7499999999999955E-3</c:v>
                  </c:pt>
                </c:numCache>
              </c:numRef>
            </c:minus>
            <c:spPr>
              <a:ln w="12700">
                <a:solidFill>
                  <a:srgbClr val="FF0000"/>
                </a:solidFill>
                <a:prstDash val="solid"/>
              </a:ln>
            </c:spPr>
          </c:errBars>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2'!$T$5:$T$17</c:f>
              <c:numCache>
                <c:formatCode>0.0</c:formatCode>
                <c:ptCount val="13"/>
                <c:pt idx="0" formatCode="General">
                  <c:v>7.8300000000000008E-2</c:v>
                </c:pt>
                <c:pt idx="1">
                  <c:v>7.9050000000000009E-2</c:v>
                </c:pt>
                <c:pt idx="2" formatCode="General">
                  <c:v>8.9650000000000007E-2</c:v>
                </c:pt>
                <c:pt idx="3" formatCode="General">
                  <c:v>9.2149999999999996E-2</c:v>
                </c:pt>
                <c:pt idx="4" formatCode="General">
                  <c:v>8.14E-2</c:v>
                </c:pt>
                <c:pt idx="5" formatCode="General">
                  <c:v>7.2399999999999992E-2</c:v>
                </c:pt>
                <c:pt idx="6" formatCode="General">
                  <c:v>8.224999999999999E-2</c:v>
                </c:pt>
                <c:pt idx="7" formatCode="General">
                  <c:v>9.6950000000000008E-2</c:v>
                </c:pt>
                <c:pt idx="8" formatCode="General">
                  <c:v>8.8400000000000006E-2</c:v>
                </c:pt>
                <c:pt idx="9" formatCode="General">
                  <c:v>7.7899999999999997E-2</c:v>
                </c:pt>
                <c:pt idx="10" formatCode="General">
                  <c:v>7.6600000000000001E-2</c:v>
                </c:pt>
                <c:pt idx="11" formatCode="General">
                  <c:v>9.35E-2</c:v>
                </c:pt>
                <c:pt idx="12" formatCode="General">
                  <c:v>6.8750000000000006E-2</c:v>
                </c:pt>
              </c:numCache>
            </c:numRef>
          </c:yVal>
          <c:smooth val="0"/>
        </c:ser>
        <c:ser>
          <c:idx val="3"/>
          <c:order val="3"/>
          <c:spPr>
            <a:ln w="12700">
              <a:solidFill>
                <a:srgbClr val="339966"/>
              </a:solidFill>
              <a:prstDash val="lgDashDotDot"/>
            </a:ln>
          </c:spPr>
          <c:marker>
            <c:symbol val="none"/>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2'!$U$5:$U$17</c:f>
              <c:numCache>
                <c:formatCode>General</c:formatCode>
                <c:ptCount val="13"/>
                <c:pt idx="0">
                  <c:v>8.2869230769230764E-2</c:v>
                </c:pt>
                <c:pt idx="1">
                  <c:v>8.2869230769230764E-2</c:v>
                </c:pt>
                <c:pt idx="2">
                  <c:v>8.2869230769230764E-2</c:v>
                </c:pt>
                <c:pt idx="3">
                  <c:v>8.2869230769230764E-2</c:v>
                </c:pt>
                <c:pt idx="4">
                  <c:v>8.2869230769230764E-2</c:v>
                </c:pt>
                <c:pt idx="5">
                  <c:v>8.2869230769230764E-2</c:v>
                </c:pt>
                <c:pt idx="6">
                  <c:v>8.2869230769230764E-2</c:v>
                </c:pt>
                <c:pt idx="7">
                  <c:v>8.2869230769230764E-2</c:v>
                </c:pt>
                <c:pt idx="8">
                  <c:v>8.2869230769230764E-2</c:v>
                </c:pt>
                <c:pt idx="9">
                  <c:v>8.2869230769230764E-2</c:v>
                </c:pt>
                <c:pt idx="10">
                  <c:v>8.2869230769230764E-2</c:v>
                </c:pt>
                <c:pt idx="11">
                  <c:v>8.2869230769230764E-2</c:v>
                </c:pt>
                <c:pt idx="12">
                  <c:v>8.2869230769230764E-2</c:v>
                </c:pt>
              </c:numCache>
            </c:numRef>
          </c:yVal>
          <c:smooth val="1"/>
        </c:ser>
        <c:ser>
          <c:idx val="4"/>
          <c:order val="4"/>
          <c:spPr>
            <a:ln w="12700">
              <a:solidFill>
                <a:srgbClr val="800080"/>
              </a:solidFill>
              <a:prstDash val="lgDash"/>
            </a:ln>
          </c:spPr>
          <c:marker>
            <c:symbol val="none"/>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2'!$V$5:$V$17</c:f>
              <c:numCache>
                <c:formatCode>General</c:formatCode>
                <c:ptCount val="13"/>
                <c:pt idx="0">
                  <c:v>9.3176706771553625E-2</c:v>
                </c:pt>
                <c:pt idx="1">
                  <c:v>9.3176706771553625E-2</c:v>
                </c:pt>
                <c:pt idx="2">
                  <c:v>9.3176706771553625E-2</c:v>
                </c:pt>
                <c:pt idx="3">
                  <c:v>9.3176706771553625E-2</c:v>
                </c:pt>
                <c:pt idx="4">
                  <c:v>9.3176706771553625E-2</c:v>
                </c:pt>
                <c:pt idx="5">
                  <c:v>9.3176706771553625E-2</c:v>
                </c:pt>
                <c:pt idx="6">
                  <c:v>9.3176706771553625E-2</c:v>
                </c:pt>
                <c:pt idx="7">
                  <c:v>9.3176706771553625E-2</c:v>
                </c:pt>
                <c:pt idx="8">
                  <c:v>9.3176706771553625E-2</c:v>
                </c:pt>
                <c:pt idx="9">
                  <c:v>9.3176706771553625E-2</c:v>
                </c:pt>
                <c:pt idx="10">
                  <c:v>9.3176706771553625E-2</c:v>
                </c:pt>
                <c:pt idx="11">
                  <c:v>9.3176706771553625E-2</c:v>
                </c:pt>
                <c:pt idx="12">
                  <c:v>9.3176706771553625E-2</c:v>
                </c:pt>
              </c:numCache>
            </c:numRef>
          </c:yVal>
          <c:smooth val="1"/>
        </c:ser>
        <c:ser>
          <c:idx val="5"/>
          <c:order val="5"/>
          <c:spPr>
            <a:ln w="12700">
              <a:solidFill>
                <a:srgbClr val="800080"/>
              </a:solidFill>
              <a:prstDash val="lgDash"/>
            </a:ln>
          </c:spPr>
          <c:marker>
            <c:symbol val="none"/>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2'!$W$5:$W$17</c:f>
              <c:numCache>
                <c:formatCode>General</c:formatCode>
                <c:ptCount val="13"/>
                <c:pt idx="0">
                  <c:v>7.2561754766907904E-2</c:v>
                </c:pt>
                <c:pt idx="1">
                  <c:v>7.2561754766907904E-2</c:v>
                </c:pt>
                <c:pt idx="2">
                  <c:v>7.2561754766907904E-2</c:v>
                </c:pt>
                <c:pt idx="3">
                  <c:v>7.2561754766907904E-2</c:v>
                </c:pt>
                <c:pt idx="4">
                  <c:v>7.2561754766907904E-2</c:v>
                </c:pt>
                <c:pt idx="5">
                  <c:v>7.2561754766907904E-2</c:v>
                </c:pt>
                <c:pt idx="6">
                  <c:v>7.2561754766907904E-2</c:v>
                </c:pt>
                <c:pt idx="7">
                  <c:v>7.2561754766907904E-2</c:v>
                </c:pt>
                <c:pt idx="8">
                  <c:v>7.2561754766907904E-2</c:v>
                </c:pt>
                <c:pt idx="9">
                  <c:v>7.2561754766907904E-2</c:v>
                </c:pt>
                <c:pt idx="10">
                  <c:v>7.2561754766907904E-2</c:v>
                </c:pt>
                <c:pt idx="11">
                  <c:v>7.2561754766907904E-2</c:v>
                </c:pt>
                <c:pt idx="12">
                  <c:v>7.2561754766907904E-2</c:v>
                </c:pt>
              </c:numCache>
            </c:numRef>
          </c:yVal>
          <c:smooth val="0"/>
        </c:ser>
        <c:ser>
          <c:idx val="6"/>
          <c:order val="6"/>
          <c:spPr>
            <a:ln w="12700">
              <a:solidFill>
                <a:srgbClr val="0000FF"/>
              </a:solidFill>
              <a:prstDash val="solid"/>
            </a:ln>
          </c:spPr>
          <c:marker>
            <c:symbol val="none"/>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2'!$X$5:$X$17</c:f>
              <c:numCache>
                <c:formatCode>General</c:formatCode>
                <c:ptCount val="13"/>
                <c:pt idx="0">
                  <c:v>0.10799460817422887</c:v>
                </c:pt>
                <c:pt idx="1">
                  <c:v>0.10799460817422887</c:v>
                </c:pt>
                <c:pt idx="2">
                  <c:v>0.10799460817422887</c:v>
                </c:pt>
                <c:pt idx="3">
                  <c:v>0.10799460817422887</c:v>
                </c:pt>
                <c:pt idx="4">
                  <c:v>0.10799460817422887</c:v>
                </c:pt>
                <c:pt idx="5">
                  <c:v>0.10799460817422887</c:v>
                </c:pt>
                <c:pt idx="6">
                  <c:v>0.10799460817422887</c:v>
                </c:pt>
                <c:pt idx="7">
                  <c:v>0.10799460817422887</c:v>
                </c:pt>
                <c:pt idx="8">
                  <c:v>0.10799460817422887</c:v>
                </c:pt>
                <c:pt idx="9">
                  <c:v>0.10799460817422887</c:v>
                </c:pt>
                <c:pt idx="10">
                  <c:v>0.10799460817422887</c:v>
                </c:pt>
                <c:pt idx="11">
                  <c:v>0.10799460817422887</c:v>
                </c:pt>
                <c:pt idx="12">
                  <c:v>0.10799460817422887</c:v>
                </c:pt>
              </c:numCache>
            </c:numRef>
          </c:yVal>
          <c:smooth val="1"/>
        </c:ser>
        <c:ser>
          <c:idx val="7"/>
          <c:order val="7"/>
          <c:spPr>
            <a:ln w="12700">
              <a:solidFill>
                <a:srgbClr val="0000FF"/>
              </a:solidFill>
              <a:prstDash val="solid"/>
            </a:ln>
          </c:spPr>
          <c:marker>
            <c:symbol val="none"/>
          </c:marker>
          <c:xVal>
            <c:numRef>
              <c:f>'EC 2'!$Q$5:$Q$17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'EC 2'!$Y$5:$Y$17</c:f>
              <c:numCache>
                <c:formatCode>General</c:formatCode>
                <c:ptCount val="13"/>
                <c:pt idx="0">
                  <c:v>5.7743853364232656E-2</c:v>
                </c:pt>
                <c:pt idx="1">
                  <c:v>5.7743853364232656E-2</c:v>
                </c:pt>
                <c:pt idx="2">
                  <c:v>5.7743853364232656E-2</c:v>
                </c:pt>
                <c:pt idx="3">
                  <c:v>5.7743853364232656E-2</c:v>
                </c:pt>
                <c:pt idx="4">
                  <c:v>5.7743853364232656E-2</c:v>
                </c:pt>
                <c:pt idx="5">
                  <c:v>5.7743853364232656E-2</c:v>
                </c:pt>
                <c:pt idx="6">
                  <c:v>5.7743853364232656E-2</c:v>
                </c:pt>
                <c:pt idx="7">
                  <c:v>5.7743853364232656E-2</c:v>
                </c:pt>
                <c:pt idx="8">
                  <c:v>5.7743853364232656E-2</c:v>
                </c:pt>
                <c:pt idx="9">
                  <c:v>5.7743853364232656E-2</c:v>
                </c:pt>
                <c:pt idx="10">
                  <c:v>5.7743853364232656E-2</c:v>
                </c:pt>
                <c:pt idx="11">
                  <c:v>5.7743853364232656E-2</c:v>
                </c:pt>
                <c:pt idx="12">
                  <c:v>5.7743853364232656E-2</c:v>
                </c:pt>
              </c:numCache>
            </c:numRef>
          </c:yVal>
          <c:smooth val="1"/>
        </c:ser>
        <c:dLbls>
          <c:showLegendKey val="0"/>
          <c:showVal val="0"/>
          <c:showCatName val="0"/>
          <c:showSerName val="0"/>
          <c:showPercent val="0"/>
          <c:showBubbleSize val="0"/>
        </c:dLbls>
        <c:axId val="30206592"/>
        <c:axId val="30675712"/>
      </c:scatterChart>
      <c:valAx>
        <c:axId val="30206592"/>
        <c:scaling>
          <c:orientation val="minMax"/>
          <c:max val="13"/>
        </c:scaling>
        <c:delete val="0"/>
        <c:axPos val="b"/>
        <c:title>
          <c:tx>
            <c:rich>
              <a:bodyPr/>
              <a:lstStyle/>
              <a:p>
                <a:pPr>
                  <a:defRPr sz="1200" b="1" i="0" u="none" strike="noStrike" baseline="0">
                    <a:solidFill>
                      <a:srgbClr val="000000"/>
                    </a:solidFill>
                    <a:latin typeface="Arial"/>
                    <a:ea typeface="Arial"/>
                    <a:cs typeface="Arial"/>
                  </a:defRPr>
                </a:pPr>
                <a:r>
                  <a:rPr lang="de-CH"/>
                  <a:t>Lab</a:t>
                </a:r>
              </a:p>
            </c:rich>
          </c:tx>
          <c:layout>
            <c:manualLayout>
              <c:xMode val="edge"/>
              <c:yMode val="edge"/>
              <c:x val="0.44303797468354428"/>
              <c:y val="0.871562201513801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0675712"/>
        <c:crosses val="autoZero"/>
        <c:crossBetween val="midCat"/>
        <c:majorUnit val="1"/>
      </c:valAx>
      <c:valAx>
        <c:axId val="30675712"/>
        <c:scaling>
          <c:orientation val="minMax"/>
          <c:min val="5.000000000000001E-2"/>
        </c:scaling>
        <c:delete val="0"/>
        <c:axPos val="l"/>
        <c:majorGridlines>
          <c:spPr>
            <a:ln w="3175">
              <a:solidFill>
                <a:srgbClr val="FFFFCC"/>
              </a:solidFill>
              <a:prstDash val="solid"/>
            </a:ln>
          </c:spPr>
        </c:majorGridlines>
        <c:title>
          <c:tx>
            <c:rich>
              <a:bodyPr/>
              <a:lstStyle/>
              <a:p>
                <a:pPr>
                  <a:defRPr sz="1200" b="1" i="0" u="none" strike="noStrike" baseline="0">
                    <a:solidFill>
                      <a:srgbClr val="000000"/>
                    </a:solidFill>
                    <a:latin typeface="Arial"/>
                    <a:ea typeface="Arial"/>
                    <a:cs typeface="Arial"/>
                  </a:defRPr>
                </a:pPr>
                <a:r>
                  <a:rPr lang="de-CH"/>
                  <a:t>Assay [g/kg]</a:t>
                </a:r>
              </a:p>
            </c:rich>
          </c:tx>
          <c:layout>
            <c:manualLayout>
              <c:xMode val="edge"/>
              <c:yMode val="edge"/>
              <c:x val="1.740506329113924E-2"/>
              <c:y val="0.348624816393363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0206592"/>
        <c:crosses val="autoZero"/>
        <c:crossBetween val="midCat"/>
      </c:valAx>
      <c:spPr>
        <a:solidFill>
          <a:srgbClr val="FFFFCC"/>
        </a:solidFill>
        <a:ln w="12700">
          <a:solidFill>
            <a:srgbClr val="FFFFCC"/>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25" b="1" i="0" u="none" strike="noStrike" baseline="0">
                <a:solidFill>
                  <a:srgbClr val="000000"/>
                </a:solidFill>
                <a:latin typeface="Arial"/>
                <a:ea typeface="Arial"/>
                <a:cs typeface="Arial"/>
              </a:defRPr>
            </a:pPr>
            <a:r>
              <a:rPr lang="de-CH"/>
              <a:t>FS formulation (FS3)</a:t>
            </a:r>
          </a:p>
        </c:rich>
      </c:tx>
      <c:layout>
        <c:manualLayout>
          <c:xMode val="edge"/>
          <c:yMode val="edge"/>
          <c:x val="0.31197508618632702"/>
          <c:y val="2.9561671763506627E-2"/>
        </c:manualLayout>
      </c:layout>
      <c:overlay val="0"/>
      <c:spPr>
        <a:noFill/>
        <a:ln w="25400">
          <a:noFill/>
        </a:ln>
      </c:spPr>
    </c:title>
    <c:autoTitleDeleted val="0"/>
    <c:plotArea>
      <c:layout>
        <c:manualLayout>
          <c:layoutTarget val="inner"/>
          <c:xMode val="edge"/>
          <c:yMode val="edge"/>
          <c:x val="0.14398734177215189"/>
          <c:y val="0.24159093556161471"/>
          <c:w val="0.66613924050632911"/>
          <c:h val="0.5198792284237278"/>
        </c:manualLayout>
      </c:layout>
      <c:scatterChart>
        <c:scatterStyle val="lineMarker"/>
        <c:varyColors val="0"/>
        <c:ser>
          <c:idx val="0"/>
          <c:order val="0"/>
          <c:spPr>
            <a:ln w="28575">
              <a:noFill/>
            </a:ln>
          </c:spPr>
          <c:marker>
            <c:symbol val="dash"/>
            <c:size val="10"/>
            <c:spPr>
              <a:solidFill>
                <a:srgbClr val="FF0000"/>
              </a:solidFill>
              <a:ln>
                <a:solidFill>
                  <a:srgbClr val="FF0000"/>
                </a:solidFill>
                <a:prstDash val="solid"/>
              </a:ln>
            </c:spPr>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FS!$R$5:$R$17</c:f>
              <c:numCache>
                <c:formatCode>General</c:formatCode>
                <c:ptCount val="13"/>
                <c:pt idx="0">
                  <c:v>0.19109999999999999</c:v>
                </c:pt>
                <c:pt idx="1">
                  <c:v>0.18729999999999999</c:v>
                </c:pt>
                <c:pt idx="2">
                  <c:v>0.185</c:v>
                </c:pt>
                <c:pt idx="3">
                  <c:v>0.19170000000000001</c:v>
                </c:pt>
                <c:pt idx="4">
                  <c:v>0.1492</c:v>
                </c:pt>
                <c:pt idx="5">
                  <c:v>0.15679999999999999</c:v>
                </c:pt>
                <c:pt idx="6">
                  <c:v>0.16880000000000001</c:v>
                </c:pt>
                <c:pt idx="7">
                  <c:v>0.19289999999999999</c:v>
                </c:pt>
                <c:pt idx="8">
                  <c:v>0.20130000000000001</c:v>
                </c:pt>
                <c:pt idx="9">
                  <c:v>0.17660000000000001</c:v>
                </c:pt>
                <c:pt idx="10">
                  <c:v>0.1641</c:v>
                </c:pt>
                <c:pt idx="11">
                  <c:v>0.18890000000000001</c:v>
                </c:pt>
                <c:pt idx="12">
                  <c:v>0.15490000000000001</c:v>
                </c:pt>
              </c:numCache>
            </c:numRef>
          </c:yVal>
          <c:smooth val="0"/>
        </c:ser>
        <c:ser>
          <c:idx val="1"/>
          <c:order val="1"/>
          <c:spPr>
            <a:ln w="28575">
              <a:noFill/>
            </a:ln>
          </c:spPr>
          <c:marker>
            <c:symbol val="dash"/>
            <c:size val="10"/>
            <c:spPr>
              <a:solidFill>
                <a:srgbClr val="FF0000"/>
              </a:solidFill>
              <a:ln>
                <a:solidFill>
                  <a:srgbClr val="FF0000"/>
                </a:solidFill>
                <a:prstDash val="solid"/>
              </a:ln>
            </c:spPr>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FS!$S$5:$S$17</c:f>
              <c:numCache>
                <c:formatCode>General</c:formatCode>
                <c:ptCount val="13"/>
                <c:pt idx="0">
                  <c:v>0.19600000000000001</c:v>
                </c:pt>
                <c:pt idx="1">
                  <c:v>0.193</c:v>
                </c:pt>
                <c:pt idx="2">
                  <c:v>0.188</c:v>
                </c:pt>
                <c:pt idx="3">
                  <c:v>0.19370000000000001</c:v>
                </c:pt>
                <c:pt idx="4">
                  <c:v>0.18260000000000001</c:v>
                </c:pt>
                <c:pt idx="5">
                  <c:v>0.1701</c:v>
                </c:pt>
                <c:pt idx="6">
                  <c:v>0.16889999999999999</c:v>
                </c:pt>
                <c:pt idx="7">
                  <c:v>0.19470000000000001</c:v>
                </c:pt>
                <c:pt idx="8">
                  <c:v>0.2243</c:v>
                </c:pt>
                <c:pt idx="9">
                  <c:v>0.17810000000000001</c:v>
                </c:pt>
                <c:pt idx="10">
                  <c:v>0.1739</c:v>
                </c:pt>
                <c:pt idx="11">
                  <c:v>0.21560000000000001</c:v>
                </c:pt>
                <c:pt idx="12">
                  <c:v>0.17649999999999999</c:v>
                </c:pt>
              </c:numCache>
            </c:numRef>
          </c:yVal>
          <c:smooth val="0"/>
        </c:ser>
        <c:ser>
          <c:idx val="2"/>
          <c:order val="2"/>
          <c:spPr>
            <a:ln w="28575">
              <a:noFill/>
            </a:ln>
          </c:spPr>
          <c:marker>
            <c:symbol val="dash"/>
            <c:size val="5"/>
            <c:spPr>
              <a:solidFill>
                <a:srgbClr val="0000FF"/>
              </a:solidFill>
              <a:ln>
                <a:solidFill>
                  <a:srgbClr val="0000FF"/>
                </a:solidFill>
                <a:prstDash val="solid"/>
              </a:ln>
            </c:spPr>
          </c:marker>
          <c:errBars>
            <c:errDir val="y"/>
            <c:errBarType val="both"/>
            <c:errValType val="cust"/>
            <c:noEndCap val="0"/>
            <c:plus>
              <c:numRef>
                <c:f>FS!$Z$5:$Z$17</c:f>
                <c:numCache>
                  <c:formatCode>General</c:formatCode>
                  <c:ptCount val="13"/>
                  <c:pt idx="0">
                    <c:v>2.4500000000000077E-3</c:v>
                  </c:pt>
                  <c:pt idx="1">
                    <c:v>2.8500000000000053E-3</c:v>
                  </c:pt>
                  <c:pt idx="2">
                    <c:v>1.5000000000000013E-3</c:v>
                  </c:pt>
                  <c:pt idx="3">
                    <c:v>1.0000000000000009E-3</c:v>
                  </c:pt>
                  <c:pt idx="4">
                    <c:v>1.6700000000000007E-2</c:v>
                  </c:pt>
                  <c:pt idx="5">
                    <c:v>6.6500000000000031E-3</c:v>
                  </c:pt>
                  <c:pt idx="6">
                    <c:v>4.9999999999994493E-5</c:v>
                  </c:pt>
                  <c:pt idx="7">
                    <c:v>9.000000000000119E-4</c:v>
                  </c:pt>
                  <c:pt idx="8">
                    <c:v>1.1499999999999996E-2</c:v>
                  </c:pt>
                  <c:pt idx="9">
                    <c:v>7.5000000000000067E-4</c:v>
                  </c:pt>
                  <c:pt idx="10">
                    <c:v>4.9000000000000016E-3</c:v>
                  </c:pt>
                  <c:pt idx="11">
                    <c:v>1.3350000000000001E-2</c:v>
                  </c:pt>
                  <c:pt idx="12">
                    <c:v>1.079999999999999E-2</c:v>
                  </c:pt>
                </c:numCache>
              </c:numRef>
            </c:plus>
            <c:minus>
              <c:numRef>
                <c:f>FS!$Z$5:$Z$17</c:f>
                <c:numCache>
                  <c:formatCode>General</c:formatCode>
                  <c:ptCount val="13"/>
                  <c:pt idx="0">
                    <c:v>2.4500000000000077E-3</c:v>
                  </c:pt>
                  <c:pt idx="1">
                    <c:v>2.8500000000000053E-3</c:v>
                  </c:pt>
                  <c:pt idx="2">
                    <c:v>1.5000000000000013E-3</c:v>
                  </c:pt>
                  <c:pt idx="3">
                    <c:v>1.0000000000000009E-3</c:v>
                  </c:pt>
                  <c:pt idx="4">
                    <c:v>1.6700000000000007E-2</c:v>
                  </c:pt>
                  <c:pt idx="5">
                    <c:v>6.6500000000000031E-3</c:v>
                  </c:pt>
                  <c:pt idx="6">
                    <c:v>4.9999999999994493E-5</c:v>
                  </c:pt>
                  <c:pt idx="7">
                    <c:v>9.000000000000119E-4</c:v>
                  </c:pt>
                  <c:pt idx="8">
                    <c:v>1.1499999999999996E-2</c:v>
                  </c:pt>
                  <c:pt idx="9">
                    <c:v>7.5000000000000067E-4</c:v>
                  </c:pt>
                  <c:pt idx="10">
                    <c:v>4.9000000000000016E-3</c:v>
                  </c:pt>
                  <c:pt idx="11">
                    <c:v>1.3350000000000001E-2</c:v>
                  </c:pt>
                  <c:pt idx="12">
                    <c:v>1.079999999999999E-2</c:v>
                  </c:pt>
                </c:numCache>
              </c:numRef>
            </c:minus>
            <c:spPr>
              <a:ln w="12700">
                <a:solidFill>
                  <a:srgbClr val="FF0000"/>
                </a:solidFill>
                <a:prstDash val="solid"/>
              </a:ln>
            </c:spPr>
          </c:errBars>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FS!$T$5:$T$17</c:f>
              <c:numCache>
                <c:formatCode>0.0</c:formatCode>
                <c:ptCount val="13"/>
                <c:pt idx="0" formatCode="General">
                  <c:v>0.19355</c:v>
                </c:pt>
                <c:pt idx="1">
                  <c:v>0.19014999999999999</c:v>
                </c:pt>
                <c:pt idx="2" formatCode="General">
                  <c:v>0.1865</c:v>
                </c:pt>
                <c:pt idx="3" formatCode="General">
                  <c:v>0.19270000000000001</c:v>
                </c:pt>
                <c:pt idx="4" formatCode="General">
                  <c:v>0.16589999999999999</c:v>
                </c:pt>
                <c:pt idx="5" formatCode="General">
                  <c:v>0.16344999999999998</c:v>
                </c:pt>
                <c:pt idx="6" formatCode="General">
                  <c:v>0.16885</c:v>
                </c:pt>
                <c:pt idx="7" formatCode="General">
                  <c:v>0.1938</c:v>
                </c:pt>
                <c:pt idx="8" formatCode="General">
                  <c:v>0.21279999999999999</c:v>
                </c:pt>
                <c:pt idx="9" formatCode="General">
                  <c:v>0.17735000000000001</c:v>
                </c:pt>
                <c:pt idx="10" formatCode="General">
                  <c:v>0.16899999999999998</c:v>
                </c:pt>
                <c:pt idx="11" formatCode="General">
                  <c:v>0.20225000000000001</c:v>
                </c:pt>
                <c:pt idx="12" formatCode="General">
                  <c:v>0.16570000000000001</c:v>
                </c:pt>
              </c:numCache>
            </c:numRef>
          </c:yVal>
          <c:smooth val="0"/>
        </c:ser>
        <c:ser>
          <c:idx val="3"/>
          <c:order val="3"/>
          <c:spPr>
            <a:ln w="12700">
              <a:solidFill>
                <a:srgbClr val="339966"/>
              </a:solidFill>
              <a:prstDash val="lgDashDotDot"/>
            </a:ln>
          </c:spPr>
          <c:marker>
            <c:symbol val="none"/>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FS!$U$5:$U$17</c:f>
              <c:numCache>
                <c:formatCode>General</c:formatCode>
                <c:ptCount val="13"/>
                <c:pt idx="0">
                  <c:v>0.18323076923076925</c:v>
                </c:pt>
                <c:pt idx="1">
                  <c:v>0.18323076923076925</c:v>
                </c:pt>
                <c:pt idx="2">
                  <c:v>0.18323076923076925</c:v>
                </c:pt>
                <c:pt idx="3">
                  <c:v>0.18323076923076925</c:v>
                </c:pt>
                <c:pt idx="4">
                  <c:v>0.18323076923076925</c:v>
                </c:pt>
                <c:pt idx="5">
                  <c:v>0.18323076923076925</c:v>
                </c:pt>
                <c:pt idx="6">
                  <c:v>0.18323076923076925</c:v>
                </c:pt>
                <c:pt idx="7">
                  <c:v>0.18323076923076925</c:v>
                </c:pt>
                <c:pt idx="8">
                  <c:v>0.18323076923076925</c:v>
                </c:pt>
                <c:pt idx="9">
                  <c:v>0.18323076923076925</c:v>
                </c:pt>
                <c:pt idx="10">
                  <c:v>0.18323076923076925</c:v>
                </c:pt>
                <c:pt idx="11">
                  <c:v>0.18323076923076925</c:v>
                </c:pt>
                <c:pt idx="12">
                  <c:v>0.18323076923076925</c:v>
                </c:pt>
              </c:numCache>
            </c:numRef>
          </c:yVal>
          <c:smooth val="1"/>
        </c:ser>
        <c:ser>
          <c:idx val="4"/>
          <c:order val="4"/>
          <c:spPr>
            <a:ln w="12700">
              <a:solidFill>
                <a:srgbClr val="800080"/>
              </a:solidFill>
              <a:prstDash val="lgDash"/>
            </a:ln>
          </c:spPr>
          <c:marker>
            <c:symbol val="none"/>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FS!$V$5:$V$17</c:f>
              <c:numCache>
                <c:formatCode>General</c:formatCode>
                <c:ptCount val="13"/>
                <c:pt idx="0">
                  <c:v>0.21415748757740777</c:v>
                </c:pt>
                <c:pt idx="1">
                  <c:v>0.21415748757740777</c:v>
                </c:pt>
                <c:pt idx="2">
                  <c:v>0.21415748757740777</c:v>
                </c:pt>
                <c:pt idx="3">
                  <c:v>0.21415748757740777</c:v>
                </c:pt>
                <c:pt idx="4">
                  <c:v>0.21415748757740777</c:v>
                </c:pt>
                <c:pt idx="5">
                  <c:v>0.21415748757740777</c:v>
                </c:pt>
                <c:pt idx="6">
                  <c:v>0.21415748757740777</c:v>
                </c:pt>
                <c:pt idx="7">
                  <c:v>0.21415748757740777</c:v>
                </c:pt>
                <c:pt idx="8">
                  <c:v>0.21415748757740777</c:v>
                </c:pt>
                <c:pt idx="9">
                  <c:v>0.21415748757740777</c:v>
                </c:pt>
                <c:pt idx="10">
                  <c:v>0.21415748757740777</c:v>
                </c:pt>
                <c:pt idx="11">
                  <c:v>0.21415748757740777</c:v>
                </c:pt>
                <c:pt idx="12">
                  <c:v>0.21415748757740777</c:v>
                </c:pt>
              </c:numCache>
            </c:numRef>
          </c:yVal>
          <c:smooth val="1"/>
        </c:ser>
        <c:ser>
          <c:idx val="5"/>
          <c:order val="5"/>
          <c:spPr>
            <a:ln w="12700">
              <a:solidFill>
                <a:srgbClr val="800080"/>
              </a:solidFill>
              <a:prstDash val="lgDash"/>
            </a:ln>
          </c:spPr>
          <c:marker>
            <c:symbol val="none"/>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FS!$W$5:$W$17</c:f>
              <c:numCache>
                <c:formatCode>General</c:formatCode>
                <c:ptCount val="13"/>
                <c:pt idx="0">
                  <c:v>0.15230405088413074</c:v>
                </c:pt>
                <c:pt idx="1">
                  <c:v>0.15230405088413074</c:v>
                </c:pt>
                <c:pt idx="2">
                  <c:v>0.15230405088413074</c:v>
                </c:pt>
                <c:pt idx="3">
                  <c:v>0.15230405088413074</c:v>
                </c:pt>
                <c:pt idx="4">
                  <c:v>0.15230405088413074</c:v>
                </c:pt>
                <c:pt idx="5">
                  <c:v>0.15230405088413074</c:v>
                </c:pt>
                <c:pt idx="6">
                  <c:v>0.15230405088413074</c:v>
                </c:pt>
                <c:pt idx="7">
                  <c:v>0.15230405088413074</c:v>
                </c:pt>
                <c:pt idx="8">
                  <c:v>0.15230405088413074</c:v>
                </c:pt>
                <c:pt idx="9">
                  <c:v>0.15230405088413074</c:v>
                </c:pt>
                <c:pt idx="10">
                  <c:v>0.15230405088413074</c:v>
                </c:pt>
                <c:pt idx="11">
                  <c:v>0.15230405088413074</c:v>
                </c:pt>
                <c:pt idx="12">
                  <c:v>0.15230405088413074</c:v>
                </c:pt>
              </c:numCache>
            </c:numRef>
          </c:yVal>
          <c:smooth val="0"/>
        </c:ser>
        <c:ser>
          <c:idx val="6"/>
          <c:order val="6"/>
          <c:spPr>
            <a:ln w="12700">
              <a:solidFill>
                <a:srgbClr val="0000FF"/>
              </a:solidFill>
              <a:prstDash val="solid"/>
            </a:ln>
          </c:spPr>
          <c:marker>
            <c:symbol val="none"/>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FS!$X$5:$X$17</c:f>
              <c:numCache>
                <c:formatCode>General</c:formatCode>
                <c:ptCount val="13"/>
                <c:pt idx="0">
                  <c:v>0.23290840919907405</c:v>
                </c:pt>
                <c:pt idx="1">
                  <c:v>0.23290840919907405</c:v>
                </c:pt>
                <c:pt idx="2">
                  <c:v>0.23290840919907405</c:v>
                </c:pt>
                <c:pt idx="3">
                  <c:v>0.23290840919907405</c:v>
                </c:pt>
                <c:pt idx="4">
                  <c:v>0.23290840919907405</c:v>
                </c:pt>
                <c:pt idx="5">
                  <c:v>0.23290840919907405</c:v>
                </c:pt>
                <c:pt idx="6">
                  <c:v>0.23290840919907405</c:v>
                </c:pt>
                <c:pt idx="7">
                  <c:v>0.23290840919907405</c:v>
                </c:pt>
                <c:pt idx="8">
                  <c:v>0.23290840919907405</c:v>
                </c:pt>
                <c:pt idx="9">
                  <c:v>0.23290840919907405</c:v>
                </c:pt>
                <c:pt idx="10">
                  <c:v>0.23290840919907405</c:v>
                </c:pt>
                <c:pt idx="11">
                  <c:v>0.23290840919907405</c:v>
                </c:pt>
                <c:pt idx="12">
                  <c:v>0.23290840919907405</c:v>
                </c:pt>
              </c:numCache>
            </c:numRef>
          </c:yVal>
          <c:smooth val="1"/>
        </c:ser>
        <c:ser>
          <c:idx val="7"/>
          <c:order val="7"/>
          <c:spPr>
            <a:ln w="12700">
              <a:solidFill>
                <a:srgbClr val="0000FF"/>
              </a:solidFill>
              <a:prstDash val="solid"/>
            </a:ln>
          </c:spPr>
          <c:marker>
            <c:symbol val="none"/>
          </c:marker>
          <c:xVal>
            <c:numRef>
              <c:f>FS!$Q$5:$Q$17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FS!$Y$5:$Y$17</c:f>
              <c:numCache>
                <c:formatCode>General</c:formatCode>
                <c:ptCount val="13"/>
                <c:pt idx="0">
                  <c:v>0.13355312926246446</c:v>
                </c:pt>
                <c:pt idx="1">
                  <c:v>0.13355312926246446</c:v>
                </c:pt>
                <c:pt idx="2">
                  <c:v>0.13355312926246446</c:v>
                </c:pt>
                <c:pt idx="3">
                  <c:v>0.13355312926246446</c:v>
                </c:pt>
                <c:pt idx="4">
                  <c:v>0.13355312926246446</c:v>
                </c:pt>
                <c:pt idx="5">
                  <c:v>0.13355312926246446</c:v>
                </c:pt>
                <c:pt idx="6">
                  <c:v>0.13355312926246446</c:v>
                </c:pt>
                <c:pt idx="7">
                  <c:v>0.13355312926246446</c:v>
                </c:pt>
                <c:pt idx="8">
                  <c:v>0.13355312926246446</c:v>
                </c:pt>
                <c:pt idx="9">
                  <c:v>0.13355312926246446</c:v>
                </c:pt>
                <c:pt idx="10">
                  <c:v>0.13355312926246446</c:v>
                </c:pt>
                <c:pt idx="11">
                  <c:v>0.13355312926246446</c:v>
                </c:pt>
                <c:pt idx="12">
                  <c:v>0.13355312926246446</c:v>
                </c:pt>
              </c:numCache>
            </c:numRef>
          </c:yVal>
          <c:smooth val="1"/>
        </c:ser>
        <c:dLbls>
          <c:showLegendKey val="0"/>
          <c:showVal val="0"/>
          <c:showCatName val="0"/>
          <c:showSerName val="0"/>
          <c:showPercent val="0"/>
          <c:showBubbleSize val="0"/>
        </c:dLbls>
        <c:axId val="31240960"/>
        <c:axId val="31242880"/>
      </c:scatterChart>
      <c:valAx>
        <c:axId val="31240960"/>
        <c:scaling>
          <c:orientation val="minMax"/>
          <c:max val="13"/>
        </c:scaling>
        <c:delete val="0"/>
        <c:axPos val="b"/>
        <c:title>
          <c:tx>
            <c:rich>
              <a:bodyPr/>
              <a:lstStyle/>
              <a:p>
                <a:pPr>
                  <a:defRPr sz="1200" b="1" i="0" u="none" strike="noStrike" baseline="0">
                    <a:solidFill>
                      <a:srgbClr val="000000"/>
                    </a:solidFill>
                    <a:latin typeface="Arial"/>
                    <a:ea typeface="Arial"/>
                    <a:cs typeface="Arial"/>
                  </a:defRPr>
                </a:pPr>
                <a:r>
                  <a:rPr lang="de-CH"/>
                  <a:t>Lab</a:t>
                </a:r>
              </a:p>
            </c:rich>
          </c:tx>
          <c:layout>
            <c:manualLayout>
              <c:xMode val="edge"/>
              <c:yMode val="edge"/>
              <c:x val="0.44936703444984738"/>
              <c:y val="0.871562201513801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242880"/>
        <c:crosses val="autoZero"/>
        <c:crossBetween val="midCat"/>
        <c:majorUnit val="1"/>
      </c:valAx>
      <c:valAx>
        <c:axId val="31242880"/>
        <c:scaling>
          <c:orientation val="minMax"/>
          <c:min val="0.12000000000000001"/>
        </c:scaling>
        <c:delete val="0"/>
        <c:axPos val="l"/>
        <c:majorGridlines>
          <c:spPr>
            <a:ln w="3175">
              <a:solidFill>
                <a:srgbClr val="FFFFCC"/>
              </a:solidFill>
              <a:prstDash val="solid"/>
            </a:ln>
          </c:spPr>
        </c:majorGridlines>
        <c:title>
          <c:tx>
            <c:rich>
              <a:bodyPr/>
              <a:lstStyle/>
              <a:p>
                <a:pPr>
                  <a:defRPr sz="1200" b="1" i="0" u="none" strike="noStrike" baseline="0">
                    <a:solidFill>
                      <a:srgbClr val="000000"/>
                    </a:solidFill>
                    <a:latin typeface="Arial"/>
                    <a:ea typeface="Arial"/>
                    <a:cs typeface="Arial"/>
                  </a:defRPr>
                </a:pPr>
                <a:r>
                  <a:rPr lang="de-CH"/>
                  <a:t>Assay [g/kg]</a:t>
                </a:r>
              </a:p>
            </c:rich>
          </c:tx>
          <c:layout>
            <c:manualLayout>
              <c:xMode val="edge"/>
              <c:yMode val="edge"/>
              <c:x val="3.0063271871580317E-2"/>
              <c:y val="0.348624816393363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240960"/>
        <c:crosses val="autoZero"/>
        <c:crossBetween val="midCat"/>
        <c:majorUnit val="2.0000000000000004E-2"/>
      </c:valAx>
      <c:spPr>
        <a:solidFill>
          <a:srgbClr val="FFFFCC"/>
        </a:solidFill>
        <a:ln w="12700">
          <a:solidFill>
            <a:srgbClr val="FFFFCC"/>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25" b="1" i="0" u="none" strike="noStrike" baseline="0">
                <a:solidFill>
                  <a:srgbClr val="000000"/>
                </a:solidFill>
                <a:latin typeface="Arial"/>
                <a:ea typeface="Arial"/>
                <a:cs typeface="Arial"/>
              </a:defRPr>
            </a:pPr>
            <a:r>
              <a:rPr lang="de-CH"/>
              <a:t>SC formulation (SC4)</a:t>
            </a:r>
          </a:p>
        </c:rich>
      </c:tx>
      <c:layout>
        <c:manualLayout>
          <c:xMode val="edge"/>
          <c:yMode val="edge"/>
          <c:x val="0.3099480825084952"/>
          <c:y val="4.1794087665647302E-2"/>
        </c:manualLayout>
      </c:layout>
      <c:overlay val="0"/>
      <c:spPr>
        <a:noFill/>
        <a:ln w="25400">
          <a:noFill/>
        </a:ln>
      </c:spPr>
    </c:title>
    <c:autoTitleDeleted val="0"/>
    <c:plotArea>
      <c:layout>
        <c:manualLayout>
          <c:layoutTarget val="inner"/>
          <c:xMode val="edge"/>
          <c:yMode val="edge"/>
          <c:x val="0.15461884774503126"/>
          <c:y val="0.23642203731711406"/>
          <c:w val="0.66613924050632911"/>
          <c:h val="0.5198792284237278"/>
        </c:manualLayout>
      </c:layout>
      <c:scatterChart>
        <c:scatterStyle val="lineMarker"/>
        <c:varyColors val="0"/>
        <c:ser>
          <c:idx val="0"/>
          <c:order val="0"/>
          <c:spPr>
            <a:ln w="28575">
              <a:noFill/>
            </a:ln>
          </c:spPr>
          <c:marker>
            <c:symbol val="dash"/>
            <c:size val="10"/>
            <c:spPr>
              <a:solidFill>
                <a:srgbClr val="FF0000"/>
              </a:solidFill>
              <a:ln>
                <a:solidFill>
                  <a:srgbClr val="FF0000"/>
                </a:solidFill>
                <a:prstDash val="solid"/>
              </a:ln>
            </c:spPr>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SC!$R$5:$R$17</c:f>
              <c:numCache>
                <c:formatCode>General</c:formatCode>
                <c:ptCount val="13"/>
                <c:pt idx="0">
                  <c:v>9.8199999999999996E-2</c:v>
                </c:pt>
                <c:pt idx="1">
                  <c:v>9.4200000000000006E-2</c:v>
                </c:pt>
                <c:pt idx="2">
                  <c:v>9.8699999999999996E-2</c:v>
                </c:pt>
                <c:pt idx="3">
                  <c:v>0.10009999999999999</c:v>
                </c:pt>
                <c:pt idx="4">
                  <c:v>7.9899999999999999E-2</c:v>
                </c:pt>
                <c:pt idx="5">
                  <c:v>8.3900000000000002E-2</c:v>
                </c:pt>
                <c:pt idx="6">
                  <c:v>8.0600000000000005E-2</c:v>
                </c:pt>
                <c:pt idx="7">
                  <c:v>9.1899999999999996E-2</c:v>
                </c:pt>
                <c:pt idx="8">
                  <c:v>0.1212</c:v>
                </c:pt>
                <c:pt idx="9">
                  <c:v>8.3500000000000005E-2</c:v>
                </c:pt>
                <c:pt idx="10">
                  <c:v>9.0899999999999995E-2</c:v>
                </c:pt>
                <c:pt idx="11">
                  <c:v>9.3399999999999997E-2</c:v>
                </c:pt>
                <c:pt idx="12">
                  <c:v>0.1106</c:v>
                </c:pt>
              </c:numCache>
            </c:numRef>
          </c:yVal>
          <c:smooth val="0"/>
        </c:ser>
        <c:ser>
          <c:idx val="1"/>
          <c:order val="1"/>
          <c:spPr>
            <a:ln w="28575">
              <a:noFill/>
            </a:ln>
          </c:spPr>
          <c:marker>
            <c:symbol val="dash"/>
            <c:size val="10"/>
            <c:spPr>
              <a:solidFill>
                <a:srgbClr val="FF0000"/>
              </a:solidFill>
              <a:ln>
                <a:solidFill>
                  <a:srgbClr val="FF0000"/>
                </a:solidFill>
                <a:prstDash val="solid"/>
              </a:ln>
            </c:spPr>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SC!$S$5:$S$17</c:f>
              <c:numCache>
                <c:formatCode>General</c:formatCode>
                <c:ptCount val="13"/>
                <c:pt idx="0">
                  <c:v>0.1012</c:v>
                </c:pt>
                <c:pt idx="1">
                  <c:v>9.4500000000000001E-2</c:v>
                </c:pt>
                <c:pt idx="2">
                  <c:v>9.8799999999999999E-2</c:v>
                </c:pt>
                <c:pt idx="3">
                  <c:v>0.1047</c:v>
                </c:pt>
                <c:pt idx="4">
                  <c:v>8.4400000000000003E-2</c:v>
                </c:pt>
                <c:pt idx="5">
                  <c:v>9.0899999999999995E-2</c:v>
                </c:pt>
                <c:pt idx="6">
                  <c:v>9.3100000000000002E-2</c:v>
                </c:pt>
                <c:pt idx="7">
                  <c:v>9.4700000000000006E-2</c:v>
                </c:pt>
                <c:pt idx="8">
                  <c:v>0.1242</c:v>
                </c:pt>
                <c:pt idx="9">
                  <c:v>8.5199999999999998E-2</c:v>
                </c:pt>
                <c:pt idx="10">
                  <c:v>9.6100000000000005E-2</c:v>
                </c:pt>
                <c:pt idx="11">
                  <c:v>0.11169999999999999</c:v>
                </c:pt>
                <c:pt idx="12">
                  <c:v>0.1195</c:v>
                </c:pt>
              </c:numCache>
            </c:numRef>
          </c:yVal>
          <c:smooth val="0"/>
        </c:ser>
        <c:ser>
          <c:idx val="2"/>
          <c:order val="2"/>
          <c:spPr>
            <a:ln w="28575">
              <a:noFill/>
            </a:ln>
          </c:spPr>
          <c:marker>
            <c:symbol val="dash"/>
            <c:size val="5"/>
            <c:spPr>
              <a:solidFill>
                <a:srgbClr val="0000FF"/>
              </a:solidFill>
              <a:ln>
                <a:solidFill>
                  <a:srgbClr val="0000FF"/>
                </a:solidFill>
                <a:prstDash val="solid"/>
              </a:ln>
            </c:spPr>
          </c:marker>
          <c:errBars>
            <c:errDir val="y"/>
            <c:errBarType val="both"/>
            <c:errValType val="cust"/>
            <c:noEndCap val="0"/>
            <c:plus>
              <c:numRef>
                <c:f>SC!$Z$5:$Z$17</c:f>
                <c:numCache>
                  <c:formatCode>General</c:formatCode>
                  <c:ptCount val="13"/>
                  <c:pt idx="0">
                    <c:v>1.5000000000000013E-3</c:v>
                  </c:pt>
                  <c:pt idx="1">
                    <c:v>1.4999999999999736E-4</c:v>
                  </c:pt>
                  <c:pt idx="2">
                    <c:v>5.0000000000001432E-5</c:v>
                  </c:pt>
                  <c:pt idx="3">
                    <c:v>2.3000000000000034E-3</c:v>
                  </c:pt>
                  <c:pt idx="4">
                    <c:v>2.250000000000002E-3</c:v>
                  </c:pt>
                  <c:pt idx="5">
                    <c:v>3.4999999999999962E-3</c:v>
                  </c:pt>
                  <c:pt idx="6">
                    <c:v>6.2499999999999986E-3</c:v>
                  </c:pt>
                  <c:pt idx="7">
                    <c:v>1.4000000000000054E-3</c:v>
                  </c:pt>
                  <c:pt idx="8">
                    <c:v>1.5000000000000013E-3</c:v>
                  </c:pt>
                  <c:pt idx="10">
                    <c:v>2.6000000000000051E-3</c:v>
                  </c:pt>
                  <c:pt idx="11">
                    <c:v>9.1499999999999984E-3</c:v>
                  </c:pt>
                  <c:pt idx="12">
                    <c:v>4.4499999999999956E-3</c:v>
                  </c:pt>
                </c:numCache>
              </c:numRef>
            </c:plus>
            <c:minus>
              <c:numRef>
                <c:f>SC!$Z$5:$Z$17</c:f>
                <c:numCache>
                  <c:formatCode>General</c:formatCode>
                  <c:ptCount val="13"/>
                  <c:pt idx="0">
                    <c:v>1.5000000000000013E-3</c:v>
                  </c:pt>
                  <c:pt idx="1">
                    <c:v>1.4999999999999736E-4</c:v>
                  </c:pt>
                  <c:pt idx="2">
                    <c:v>5.0000000000001432E-5</c:v>
                  </c:pt>
                  <c:pt idx="3">
                    <c:v>2.3000000000000034E-3</c:v>
                  </c:pt>
                  <c:pt idx="4">
                    <c:v>2.250000000000002E-3</c:v>
                  </c:pt>
                  <c:pt idx="5">
                    <c:v>3.4999999999999962E-3</c:v>
                  </c:pt>
                  <c:pt idx="6">
                    <c:v>6.2499999999999986E-3</c:v>
                  </c:pt>
                  <c:pt idx="7">
                    <c:v>1.4000000000000054E-3</c:v>
                  </c:pt>
                  <c:pt idx="8">
                    <c:v>1.5000000000000013E-3</c:v>
                  </c:pt>
                  <c:pt idx="10">
                    <c:v>2.6000000000000051E-3</c:v>
                  </c:pt>
                  <c:pt idx="11">
                    <c:v>9.1499999999999984E-3</c:v>
                  </c:pt>
                  <c:pt idx="12">
                    <c:v>4.4499999999999956E-3</c:v>
                  </c:pt>
                </c:numCache>
              </c:numRef>
            </c:minus>
            <c:spPr>
              <a:ln w="12700">
                <a:solidFill>
                  <a:srgbClr val="FF0000"/>
                </a:solidFill>
                <a:prstDash val="solid"/>
              </a:ln>
            </c:spPr>
          </c:errBars>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SC!$T$5:$T$17</c:f>
              <c:numCache>
                <c:formatCode>0.0</c:formatCode>
                <c:ptCount val="13"/>
                <c:pt idx="0" formatCode="General">
                  <c:v>9.9699999999999997E-2</c:v>
                </c:pt>
                <c:pt idx="1">
                  <c:v>9.4350000000000003E-2</c:v>
                </c:pt>
                <c:pt idx="2" formatCode="General">
                  <c:v>9.8750000000000004E-2</c:v>
                </c:pt>
                <c:pt idx="3" formatCode="General">
                  <c:v>0.10239999999999999</c:v>
                </c:pt>
                <c:pt idx="4" formatCode="General">
                  <c:v>8.2150000000000001E-2</c:v>
                </c:pt>
                <c:pt idx="5" formatCode="General">
                  <c:v>8.7400000000000005E-2</c:v>
                </c:pt>
                <c:pt idx="6" formatCode="General">
                  <c:v>8.6850000000000011E-2</c:v>
                </c:pt>
                <c:pt idx="7" formatCode="General">
                  <c:v>9.3299999999999994E-2</c:v>
                </c:pt>
                <c:pt idx="8" formatCode="General">
                  <c:v>0.1227</c:v>
                </c:pt>
                <c:pt idx="9" formatCode="General">
                  <c:v>8.4350000000000008E-2</c:v>
                </c:pt>
                <c:pt idx="10" formatCode="General">
                  <c:v>9.35E-2</c:v>
                </c:pt>
                <c:pt idx="11" formatCode="General">
                  <c:v>0.10255</c:v>
                </c:pt>
                <c:pt idx="12" formatCode="General">
                  <c:v>0.11505</c:v>
                </c:pt>
              </c:numCache>
            </c:numRef>
          </c:yVal>
          <c:smooth val="0"/>
        </c:ser>
        <c:ser>
          <c:idx val="3"/>
          <c:order val="3"/>
          <c:spPr>
            <a:ln w="12700">
              <a:solidFill>
                <a:srgbClr val="339966"/>
              </a:solidFill>
              <a:prstDash val="lgDashDotDot"/>
            </a:ln>
          </c:spPr>
          <c:marker>
            <c:symbol val="none"/>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SC!$U$5:$U$17</c:f>
              <c:numCache>
                <c:formatCode>General</c:formatCode>
                <c:ptCount val="13"/>
                <c:pt idx="0">
                  <c:v>9.7157692307692306E-2</c:v>
                </c:pt>
                <c:pt idx="1">
                  <c:v>9.7157692307692306E-2</c:v>
                </c:pt>
                <c:pt idx="2">
                  <c:v>9.7157692307692306E-2</c:v>
                </c:pt>
                <c:pt idx="3">
                  <c:v>9.7157692307692306E-2</c:v>
                </c:pt>
                <c:pt idx="4">
                  <c:v>9.7157692307692306E-2</c:v>
                </c:pt>
                <c:pt idx="5">
                  <c:v>9.7157692307692306E-2</c:v>
                </c:pt>
                <c:pt idx="6">
                  <c:v>9.7157692307692306E-2</c:v>
                </c:pt>
                <c:pt idx="7">
                  <c:v>9.7157692307692306E-2</c:v>
                </c:pt>
                <c:pt idx="8">
                  <c:v>9.7157692307692306E-2</c:v>
                </c:pt>
                <c:pt idx="9">
                  <c:v>9.7157692307692306E-2</c:v>
                </c:pt>
                <c:pt idx="10">
                  <c:v>9.7157692307692306E-2</c:v>
                </c:pt>
                <c:pt idx="11">
                  <c:v>9.7157692307692306E-2</c:v>
                </c:pt>
                <c:pt idx="12">
                  <c:v>9.7157692307692306E-2</c:v>
                </c:pt>
              </c:numCache>
            </c:numRef>
          </c:yVal>
          <c:smooth val="1"/>
        </c:ser>
        <c:ser>
          <c:idx val="4"/>
          <c:order val="4"/>
          <c:spPr>
            <a:ln w="12700">
              <a:solidFill>
                <a:srgbClr val="800080"/>
              </a:solidFill>
              <a:prstDash val="lgDash"/>
            </a:ln>
          </c:spPr>
          <c:marker>
            <c:symbol val="none"/>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SC!$V$5:$V$17</c:f>
              <c:numCache>
                <c:formatCode>General</c:formatCode>
                <c:ptCount val="13"/>
                <c:pt idx="0">
                  <c:v>0.11048221221533741</c:v>
                </c:pt>
                <c:pt idx="1">
                  <c:v>0.11048221221533741</c:v>
                </c:pt>
                <c:pt idx="2">
                  <c:v>0.11048221221533741</c:v>
                </c:pt>
                <c:pt idx="3">
                  <c:v>0.11048221221533741</c:v>
                </c:pt>
                <c:pt idx="4">
                  <c:v>0.11048221221533741</c:v>
                </c:pt>
                <c:pt idx="5">
                  <c:v>0.11048221221533741</c:v>
                </c:pt>
                <c:pt idx="6">
                  <c:v>0.11048221221533741</c:v>
                </c:pt>
                <c:pt idx="7">
                  <c:v>0.11048221221533741</c:v>
                </c:pt>
                <c:pt idx="8">
                  <c:v>0.11048221221533741</c:v>
                </c:pt>
                <c:pt idx="9">
                  <c:v>0.11048221221533741</c:v>
                </c:pt>
                <c:pt idx="10">
                  <c:v>0.11048221221533741</c:v>
                </c:pt>
                <c:pt idx="11">
                  <c:v>0.11048221221533741</c:v>
                </c:pt>
                <c:pt idx="12">
                  <c:v>0.11048221221533741</c:v>
                </c:pt>
              </c:numCache>
            </c:numRef>
          </c:yVal>
          <c:smooth val="1"/>
        </c:ser>
        <c:ser>
          <c:idx val="5"/>
          <c:order val="5"/>
          <c:spPr>
            <a:ln w="12700">
              <a:solidFill>
                <a:srgbClr val="800080"/>
              </a:solidFill>
              <a:prstDash val="lgDash"/>
            </a:ln>
          </c:spPr>
          <c:marker>
            <c:symbol val="none"/>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SC!$W$5:$W$17</c:f>
              <c:numCache>
                <c:formatCode>General</c:formatCode>
                <c:ptCount val="13"/>
                <c:pt idx="0">
                  <c:v>8.3833172400047201E-2</c:v>
                </c:pt>
                <c:pt idx="1">
                  <c:v>8.3833172400047201E-2</c:v>
                </c:pt>
                <c:pt idx="2">
                  <c:v>8.3833172400047201E-2</c:v>
                </c:pt>
                <c:pt idx="3">
                  <c:v>8.3833172400047201E-2</c:v>
                </c:pt>
                <c:pt idx="4">
                  <c:v>8.3833172400047201E-2</c:v>
                </c:pt>
                <c:pt idx="5">
                  <c:v>8.3833172400047201E-2</c:v>
                </c:pt>
                <c:pt idx="6">
                  <c:v>8.3833172400047201E-2</c:v>
                </c:pt>
                <c:pt idx="7">
                  <c:v>8.3833172400047201E-2</c:v>
                </c:pt>
                <c:pt idx="8">
                  <c:v>8.3833172400047201E-2</c:v>
                </c:pt>
                <c:pt idx="9">
                  <c:v>8.3833172400047201E-2</c:v>
                </c:pt>
                <c:pt idx="10">
                  <c:v>8.3833172400047201E-2</c:v>
                </c:pt>
                <c:pt idx="11">
                  <c:v>8.3833172400047201E-2</c:v>
                </c:pt>
                <c:pt idx="12">
                  <c:v>8.3833172400047201E-2</c:v>
                </c:pt>
              </c:numCache>
            </c:numRef>
          </c:yVal>
          <c:smooth val="0"/>
        </c:ser>
        <c:ser>
          <c:idx val="6"/>
          <c:order val="6"/>
          <c:spPr>
            <a:ln w="12700">
              <a:solidFill>
                <a:srgbClr val="0000FF"/>
              </a:solidFill>
              <a:prstDash val="solid"/>
            </a:ln>
          </c:spPr>
          <c:marker>
            <c:symbol val="none"/>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SC!$X$5:$X$17</c:f>
              <c:numCache>
                <c:formatCode>General</c:formatCode>
                <c:ptCount val="13"/>
                <c:pt idx="0">
                  <c:v>0.1314586336867154</c:v>
                </c:pt>
                <c:pt idx="1">
                  <c:v>0.1314586336867154</c:v>
                </c:pt>
                <c:pt idx="2">
                  <c:v>0.1314586336867154</c:v>
                </c:pt>
                <c:pt idx="3">
                  <c:v>0.1314586336867154</c:v>
                </c:pt>
                <c:pt idx="4">
                  <c:v>0.1314586336867154</c:v>
                </c:pt>
                <c:pt idx="5">
                  <c:v>0.1314586336867154</c:v>
                </c:pt>
                <c:pt idx="6">
                  <c:v>0.1314586336867154</c:v>
                </c:pt>
                <c:pt idx="7">
                  <c:v>0.1314586336867154</c:v>
                </c:pt>
                <c:pt idx="8">
                  <c:v>0.1314586336867154</c:v>
                </c:pt>
                <c:pt idx="9">
                  <c:v>0.1314586336867154</c:v>
                </c:pt>
                <c:pt idx="10">
                  <c:v>0.1314586336867154</c:v>
                </c:pt>
                <c:pt idx="11">
                  <c:v>0.1314586336867154</c:v>
                </c:pt>
                <c:pt idx="12">
                  <c:v>0.1314586336867154</c:v>
                </c:pt>
              </c:numCache>
            </c:numRef>
          </c:yVal>
          <c:smooth val="1"/>
        </c:ser>
        <c:ser>
          <c:idx val="7"/>
          <c:order val="7"/>
          <c:spPr>
            <a:ln w="12700">
              <a:solidFill>
                <a:srgbClr val="0000FF"/>
              </a:solidFill>
              <a:prstDash val="solid"/>
            </a:ln>
          </c:spPr>
          <c:marker>
            <c:symbol val="none"/>
          </c:marker>
          <c:xVal>
            <c:numRef>
              <c:f>SC!$Q$5:$Q$17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SC!$Y$5:$Y$17</c:f>
              <c:numCache>
                <c:formatCode>General</c:formatCode>
                <c:ptCount val="13"/>
                <c:pt idx="0">
                  <c:v>6.2856750928669214E-2</c:v>
                </c:pt>
                <c:pt idx="1">
                  <c:v>6.2856750928669214E-2</c:v>
                </c:pt>
                <c:pt idx="2">
                  <c:v>6.2856750928669214E-2</c:v>
                </c:pt>
                <c:pt idx="3">
                  <c:v>6.2856750928669214E-2</c:v>
                </c:pt>
                <c:pt idx="4">
                  <c:v>6.2856750928669214E-2</c:v>
                </c:pt>
                <c:pt idx="5">
                  <c:v>6.2856750928669214E-2</c:v>
                </c:pt>
                <c:pt idx="6">
                  <c:v>6.2856750928669214E-2</c:v>
                </c:pt>
                <c:pt idx="7">
                  <c:v>6.2856750928669214E-2</c:v>
                </c:pt>
                <c:pt idx="8">
                  <c:v>6.2856750928669214E-2</c:v>
                </c:pt>
                <c:pt idx="9">
                  <c:v>6.2856750928669214E-2</c:v>
                </c:pt>
                <c:pt idx="10">
                  <c:v>6.2856750928669214E-2</c:v>
                </c:pt>
                <c:pt idx="11">
                  <c:v>6.2856750928669214E-2</c:v>
                </c:pt>
                <c:pt idx="12">
                  <c:v>6.2856750928669214E-2</c:v>
                </c:pt>
              </c:numCache>
            </c:numRef>
          </c:yVal>
          <c:smooth val="1"/>
        </c:ser>
        <c:dLbls>
          <c:showLegendKey val="0"/>
          <c:showVal val="0"/>
          <c:showCatName val="0"/>
          <c:showSerName val="0"/>
          <c:showPercent val="0"/>
          <c:showBubbleSize val="0"/>
        </c:dLbls>
        <c:axId val="31288320"/>
        <c:axId val="31294592"/>
      </c:scatterChart>
      <c:valAx>
        <c:axId val="31288320"/>
        <c:scaling>
          <c:orientation val="minMax"/>
          <c:max val="13"/>
        </c:scaling>
        <c:delete val="0"/>
        <c:axPos val="b"/>
        <c:title>
          <c:tx>
            <c:rich>
              <a:bodyPr/>
              <a:lstStyle/>
              <a:p>
                <a:pPr>
                  <a:defRPr sz="1200" b="1" i="0" u="none" strike="noStrike" baseline="0">
                    <a:solidFill>
                      <a:srgbClr val="000000"/>
                    </a:solidFill>
                    <a:latin typeface="Arial"/>
                    <a:ea typeface="Arial"/>
                    <a:cs typeface="Arial"/>
                  </a:defRPr>
                </a:pPr>
                <a:r>
                  <a:rPr lang="de-CH"/>
                  <a:t>Lab</a:t>
                </a:r>
              </a:p>
            </c:rich>
          </c:tx>
          <c:layout>
            <c:manualLayout>
              <c:xMode val="edge"/>
              <c:yMode val="edge"/>
              <c:x val="0.44936703444984738"/>
              <c:y val="0.871562201513801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294592"/>
        <c:crosses val="autoZero"/>
        <c:crossBetween val="midCat"/>
        <c:majorUnit val="1"/>
      </c:valAx>
      <c:valAx>
        <c:axId val="31294592"/>
        <c:scaling>
          <c:orientation val="minMax"/>
          <c:max val="0.14000000000000001"/>
          <c:min val="5.000000000000001E-2"/>
        </c:scaling>
        <c:delete val="0"/>
        <c:axPos val="l"/>
        <c:majorGridlines>
          <c:spPr>
            <a:ln w="3175">
              <a:solidFill>
                <a:srgbClr val="FFFFCC"/>
              </a:solidFill>
              <a:prstDash val="solid"/>
            </a:ln>
          </c:spPr>
        </c:majorGridlines>
        <c:title>
          <c:tx>
            <c:rich>
              <a:bodyPr/>
              <a:lstStyle/>
              <a:p>
                <a:pPr>
                  <a:defRPr sz="1200" b="1" i="0" u="none" strike="noStrike" baseline="0">
                    <a:solidFill>
                      <a:srgbClr val="000000"/>
                    </a:solidFill>
                    <a:latin typeface="Arial"/>
                    <a:ea typeface="Arial"/>
                    <a:cs typeface="Arial"/>
                  </a:defRPr>
                </a:pPr>
                <a:r>
                  <a:rPr lang="de-CH"/>
                  <a:t>Assay [g/kg]</a:t>
                </a:r>
              </a:p>
            </c:rich>
          </c:tx>
          <c:layout>
            <c:manualLayout>
              <c:xMode val="edge"/>
              <c:yMode val="edge"/>
              <c:x val="3.0063271871580317E-2"/>
              <c:y val="0.348624816393363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288320"/>
        <c:crosses val="autoZero"/>
        <c:crossBetween val="midCat"/>
        <c:majorUnit val="2.0000000000000004E-2"/>
      </c:valAx>
      <c:spPr>
        <a:solidFill>
          <a:srgbClr val="FFFFCC"/>
        </a:solidFill>
        <a:ln w="12700">
          <a:solidFill>
            <a:srgbClr val="FFFFCC"/>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25" b="1" i="0" u="none" strike="noStrike" baseline="0">
                <a:solidFill>
                  <a:srgbClr val="000000"/>
                </a:solidFill>
                <a:latin typeface="Arial"/>
                <a:ea typeface="Arial"/>
                <a:cs typeface="Arial"/>
              </a:defRPr>
            </a:pPr>
            <a:r>
              <a:rPr lang="de-CH"/>
              <a:t>WG formulation (WG5)</a:t>
            </a:r>
          </a:p>
        </c:rich>
      </c:tx>
      <c:layout>
        <c:manualLayout>
          <c:xMode val="edge"/>
          <c:yMode val="edge"/>
          <c:x val="0.31203794666732487"/>
          <c:y val="3.7716615698267071E-2"/>
        </c:manualLayout>
      </c:layout>
      <c:overlay val="0"/>
      <c:spPr>
        <a:noFill/>
        <a:ln w="25400">
          <a:noFill/>
        </a:ln>
      </c:spPr>
    </c:title>
    <c:autoTitleDeleted val="0"/>
    <c:plotArea>
      <c:layout>
        <c:manualLayout>
          <c:layoutTarget val="inner"/>
          <c:xMode val="edge"/>
          <c:yMode val="edge"/>
          <c:x val="0.15822784810126583"/>
          <c:y val="0.24159093556161471"/>
          <c:w val="0.65189873417721522"/>
          <c:h val="0.5198792284237278"/>
        </c:manualLayout>
      </c:layout>
      <c:scatterChart>
        <c:scatterStyle val="lineMarker"/>
        <c:varyColors val="0"/>
        <c:ser>
          <c:idx val="0"/>
          <c:order val="0"/>
          <c:spPr>
            <a:ln w="28575">
              <a:noFill/>
            </a:ln>
          </c:spPr>
          <c:marker>
            <c:symbol val="dash"/>
            <c:size val="10"/>
            <c:spPr>
              <a:solidFill>
                <a:srgbClr val="FF0000"/>
              </a:solidFill>
              <a:ln>
                <a:solidFill>
                  <a:srgbClr val="FF0000"/>
                </a:solidFill>
                <a:prstDash val="solid"/>
              </a:ln>
            </c:spPr>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WG!$R$5:$R$17</c:f>
              <c:numCache>
                <c:formatCode>General</c:formatCode>
                <c:ptCount val="13"/>
                <c:pt idx="0">
                  <c:v>0.21460000000000001</c:v>
                </c:pt>
                <c:pt idx="1">
                  <c:v>0.2041</c:v>
                </c:pt>
                <c:pt idx="2">
                  <c:v>0.2127</c:v>
                </c:pt>
                <c:pt idx="3">
                  <c:v>0.17460000000000001</c:v>
                </c:pt>
                <c:pt idx="4">
                  <c:v>0.19189999999999999</c:v>
                </c:pt>
                <c:pt idx="5">
                  <c:v>0.18479999999999999</c:v>
                </c:pt>
                <c:pt idx="6">
                  <c:v>0.19839999999999999</c:v>
                </c:pt>
                <c:pt idx="7">
                  <c:v>0.21629999999999999</c:v>
                </c:pt>
                <c:pt idx="8">
                  <c:v>0.21790000000000001</c:v>
                </c:pt>
                <c:pt idx="9">
                  <c:v>0.21379999999999999</c:v>
                </c:pt>
                <c:pt idx="10">
                  <c:v>0.2</c:v>
                </c:pt>
                <c:pt idx="11">
                  <c:v>0.2253</c:v>
                </c:pt>
                <c:pt idx="12">
                  <c:v>0.24440000000000001</c:v>
                </c:pt>
              </c:numCache>
            </c:numRef>
          </c:yVal>
          <c:smooth val="0"/>
        </c:ser>
        <c:ser>
          <c:idx val="1"/>
          <c:order val="1"/>
          <c:spPr>
            <a:ln w="28575">
              <a:noFill/>
            </a:ln>
          </c:spPr>
          <c:marker>
            <c:symbol val="dash"/>
            <c:size val="10"/>
            <c:spPr>
              <a:solidFill>
                <a:srgbClr val="FF0000"/>
              </a:solidFill>
              <a:ln>
                <a:solidFill>
                  <a:srgbClr val="FF0000"/>
                </a:solidFill>
                <a:prstDash val="solid"/>
              </a:ln>
            </c:spPr>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WG!$S$5:$S$17</c:f>
              <c:numCache>
                <c:formatCode>General</c:formatCode>
                <c:ptCount val="13"/>
                <c:pt idx="0">
                  <c:v>0.21529999999999999</c:v>
                </c:pt>
                <c:pt idx="1">
                  <c:v>0.2064</c:v>
                </c:pt>
                <c:pt idx="2">
                  <c:v>0.23019999999999999</c:v>
                </c:pt>
                <c:pt idx="3">
                  <c:v>0.19070000000000001</c:v>
                </c:pt>
                <c:pt idx="4">
                  <c:v>0.2059</c:v>
                </c:pt>
                <c:pt idx="5">
                  <c:v>0.2382</c:v>
                </c:pt>
                <c:pt idx="6">
                  <c:v>0.19839999999999999</c:v>
                </c:pt>
                <c:pt idx="7">
                  <c:v>0.22509999999999999</c:v>
                </c:pt>
                <c:pt idx="8">
                  <c:v>0.22170000000000001</c:v>
                </c:pt>
                <c:pt idx="9">
                  <c:v>0.22339999999999999</c:v>
                </c:pt>
                <c:pt idx="10">
                  <c:v>0.21</c:v>
                </c:pt>
                <c:pt idx="11">
                  <c:v>0.23699999999999999</c:v>
                </c:pt>
                <c:pt idx="12">
                  <c:v>0.24979999999999999</c:v>
                </c:pt>
              </c:numCache>
            </c:numRef>
          </c:yVal>
          <c:smooth val="0"/>
        </c:ser>
        <c:ser>
          <c:idx val="2"/>
          <c:order val="2"/>
          <c:spPr>
            <a:ln w="28575">
              <a:noFill/>
            </a:ln>
          </c:spPr>
          <c:marker>
            <c:symbol val="dash"/>
            <c:size val="5"/>
            <c:spPr>
              <a:solidFill>
                <a:srgbClr val="0000FF"/>
              </a:solidFill>
              <a:ln>
                <a:solidFill>
                  <a:srgbClr val="0000FF"/>
                </a:solidFill>
                <a:prstDash val="solid"/>
              </a:ln>
            </c:spPr>
          </c:marker>
          <c:errBars>
            <c:errDir val="y"/>
            <c:errBarType val="both"/>
            <c:errValType val="cust"/>
            <c:noEndCap val="0"/>
            <c:plus>
              <c:numRef>
                <c:f>WG!$Z$5:$Z$17</c:f>
                <c:numCache>
                  <c:formatCode>General</c:formatCode>
                  <c:ptCount val="13"/>
                  <c:pt idx="0">
                    <c:v>3.4999999999998921E-4</c:v>
                  </c:pt>
                  <c:pt idx="1">
                    <c:v>1.1499999999999982E-3</c:v>
                  </c:pt>
                  <c:pt idx="2">
                    <c:v>8.7499999999999939E-3</c:v>
                  </c:pt>
                  <c:pt idx="3">
                    <c:v>8.0500000000000016E-3</c:v>
                  </c:pt>
                  <c:pt idx="4">
                    <c:v>7.0000000000000062E-3</c:v>
                  </c:pt>
                  <c:pt idx="5">
                    <c:v>2.6700000000000002E-2</c:v>
                  </c:pt>
                  <c:pt idx="6">
                    <c:v>0</c:v>
                  </c:pt>
                  <c:pt idx="7">
                    <c:v>4.4000000000000011E-3</c:v>
                  </c:pt>
                  <c:pt idx="8">
                    <c:v>1.8999999999999989E-3</c:v>
                  </c:pt>
                  <c:pt idx="9">
                    <c:v>4.7999999999999987E-3</c:v>
                  </c:pt>
                  <c:pt idx="10">
                    <c:v>4.9999999999999906E-3</c:v>
                  </c:pt>
                  <c:pt idx="11">
                    <c:v>5.8499999999999941E-3</c:v>
                  </c:pt>
                  <c:pt idx="12">
                    <c:v>2.6999999999999941E-3</c:v>
                  </c:pt>
                </c:numCache>
              </c:numRef>
            </c:plus>
            <c:minus>
              <c:numRef>
                <c:f>WG!$Z$5:$Z$17</c:f>
                <c:numCache>
                  <c:formatCode>General</c:formatCode>
                  <c:ptCount val="13"/>
                  <c:pt idx="0">
                    <c:v>3.4999999999998921E-4</c:v>
                  </c:pt>
                  <c:pt idx="1">
                    <c:v>1.1499999999999982E-3</c:v>
                  </c:pt>
                  <c:pt idx="2">
                    <c:v>8.7499999999999939E-3</c:v>
                  </c:pt>
                  <c:pt idx="3">
                    <c:v>8.0500000000000016E-3</c:v>
                  </c:pt>
                  <c:pt idx="4">
                    <c:v>7.0000000000000062E-3</c:v>
                  </c:pt>
                  <c:pt idx="5">
                    <c:v>2.6700000000000002E-2</c:v>
                  </c:pt>
                  <c:pt idx="6">
                    <c:v>0</c:v>
                  </c:pt>
                  <c:pt idx="7">
                    <c:v>4.4000000000000011E-3</c:v>
                  </c:pt>
                  <c:pt idx="8">
                    <c:v>1.8999999999999989E-3</c:v>
                  </c:pt>
                  <c:pt idx="9">
                    <c:v>4.7999999999999987E-3</c:v>
                  </c:pt>
                  <c:pt idx="10">
                    <c:v>4.9999999999999906E-3</c:v>
                  </c:pt>
                  <c:pt idx="11">
                    <c:v>5.8499999999999941E-3</c:v>
                  </c:pt>
                  <c:pt idx="12">
                    <c:v>2.6999999999999941E-3</c:v>
                  </c:pt>
                </c:numCache>
              </c:numRef>
            </c:minus>
            <c:spPr>
              <a:ln w="12700">
                <a:solidFill>
                  <a:srgbClr val="FF0000"/>
                </a:solidFill>
                <a:prstDash val="solid"/>
              </a:ln>
            </c:spPr>
          </c:errBars>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WG!$T$5:$T$17</c:f>
              <c:numCache>
                <c:formatCode>0.0</c:formatCode>
                <c:ptCount val="13"/>
                <c:pt idx="0" formatCode="General">
                  <c:v>0.21495</c:v>
                </c:pt>
                <c:pt idx="1">
                  <c:v>0.20524999999999999</c:v>
                </c:pt>
                <c:pt idx="2" formatCode="General">
                  <c:v>0.22144999999999998</c:v>
                </c:pt>
                <c:pt idx="3" formatCode="General">
                  <c:v>0.18265000000000001</c:v>
                </c:pt>
                <c:pt idx="4" formatCode="General">
                  <c:v>0.19889999999999999</c:v>
                </c:pt>
                <c:pt idx="5" formatCode="General">
                  <c:v>0.21149999999999999</c:v>
                </c:pt>
                <c:pt idx="6" formatCode="General">
                  <c:v>0.19839999999999999</c:v>
                </c:pt>
                <c:pt idx="7" formatCode="General">
                  <c:v>0.22070000000000001</c:v>
                </c:pt>
                <c:pt idx="8" formatCode="General">
                  <c:v>0.2198</c:v>
                </c:pt>
                <c:pt idx="9" formatCode="General">
                  <c:v>0.21859999999999999</c:v>
                </c:pt>
                <c:pt idx="10" formatCode="General">
                  <c:v>0.20500000000000002</c:v>
                </c:pt>
                <c:pt idx="11" formatCode="General">
                  <c:v>0.23114999999999999</c:v>
                </c:pt>
                <c:pt idx="12" formatCode="General">
                  <c:v>0.24709999999999999</c:v>
                </c:pt>
              </c:numCache>
            </c:numRef>
          </c:yVal>
          <c:smooth val="0"/>
        </c:ser>
        <c:ser>
          <c:idx val="3"/>
          <c:order val="3"/>
          <c:spPr>
            <a:ln w="12700">
              <a:solidFill>
                <a:srgbClr val="339966"/>
              </a:solidFill>
              <a:prstDash val="lgDashDotDot"/>
            </a:ln>
          </c:spPr>
          <c:marker>
            <c:symbol val="none"/>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WG!$U$5:$U$17</c:f>
              <c:numCache>
                <c:formatCode>General</c:formatCode>
                <c:ptCount val="13"/>
                <c:pt idx="0">
                  <c:v>0.21349615384615386</c:v>
                </c:pt>
                <c:pt idx="1">
                  <c:v>0.21349615384615386</c:v>
                </c:pt>
                <c:pt idx="2">
                  <c:v>0.21349615384615386</c:v>
                </c:pt>
                <c:pt idx="3">
                  <c:v>0.21349615384615386</c:v>
                </c:pt>
                <c:pt idx="4">
                  <c:v>0.21349615384615386</c:v>
                </c:pt>
                <c:pt idx="5">
                  <c:v>0.21349615384615386</c:v>
                </c:pt>
                <c:pt idx="6">
                  <c:v>0.21349615384615386</c:v>
                </c:pt>
                <c:pt idx="7">
                  <c:v>0.21349615384615386</c:v>
                </c:pt>
                <c:pt idx="8">
                  <c:v>0.21349615384615386</c:v>
                </c:pt>
                <c:pt idx="9">
                  <c:v>0.21349615384615386</c:v>
                </c:pt>
                <c:pt idx="10">
                  <c:v>0.21349615384615386</c:v>
                </c:pt>
                <c:pt idx="11">
                  <c:v>0.21349615384615386</c:v>
                </c:pt>
                <c:pt idx="12">
                  <c:v>0.21349615384615386</c:v>
                </c:pt>
              </c:numCache>
            </c:numRef>
          </c:yVal>
          <c:smooth val="1"/>
        </c:ser>
        <c:ser>
          <c:idx val="4"/>
          <c:order val="4"/>
          <c:spPr>
            <a:ln w="12700">
              <a:solidFill>
                <a:srgbClr val="800080"/>
              </a:solidFill>
              <a:prstDash val="lgDash"/>
            </a:ln>
          </c:spPr>
          <c:marker>
            <c:symbol val="none"/>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WG!$V$5:$V$17</c:f>
              <c:numCache>
                <c:formatCode>General</c:formatCode>
                <c:ptCount val="13"/>
                <c:pt idx="0">
                  <c:v>0.22105615384615382</c:v>
                </c:pt>
                <c:pt idx="1">
                  <c:v>0.22105615384615382</c:v>
                </c:pt>
                <c:pt idx="2">
                  <c:v>0.22105615384615382</c:v>
                </c:pt>
                <c:pt idx="3">
                  <c:v>0.22105615384615382</c:v>
                </c:pt>
                <c:pt idx="4">
                  <c:v>0.22105615384615382</c:v>
                </c:pt>
                <c:pt idx="5">
                  <c:v>0.22105615384615382</c:v>
                </c:pt>
                <c:pt idx="6">
                  <c:v>0.22105615384615382</c:v>
                </c:pt>
                <c:pt idx="7">
                  <c:v>0.22105615384615382</c:v>
                </c:pt>
                <c:pt idx="8">
                  <c:v>0.22105615384615382</c:v>
                </c:pt>
                <c:pt idx="9">
                  <c:v>0.22105615384615382</c:v>
                </c:pt>
                <c:pt idx="10">
                  <c:v>0.22105615384615382</c:v>
                </c:pt>
                <c:pt idx="11">
                  <c:v>0.22105615384615382</c:v>
                </c:pt>
                <c:pt idx="12">
                  <c:v>0.22105615384615382</c:v>
                </c:pt>
              </c:numCache>
            </c:numRef>
          </c:yVal>
          <c:smooth val="1"/>
        </c:ser>
        <c:ser>
          <c:idx val="5"/>
          <c:order val="5"/>
          <c:spPr>
            <a:ln w="12700">
              <a:solidFill>
                <a:srgbClr val="800080"/>
              </a:solidFill>
              <a:prstDash val="lgDash"/>
            </a:ln>
          </c:spPr>
          <c:marker>
            <c:symbol val="none"/>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WG!$W$5:$W$17</c:f>
              <c:numCache>
                <c:formatCode>General</c:formatCode>
                <c:ptCount val="13"/>
                <c:pt idx="0">
                  <c:v>0.20593615384615391</c:v>
                </c:pt>
                <c:pt idx="1">
                  <c:v>0.20593615384615391</c:v>
                </c:pt>
                <c:pt idx="2">
                  <c:v>0.20593615384615391</c:v>
                </c:pt>
                <c:pt idx="3">
                  <c:v>0.20593615384615391</c:v>
                </c:pt>
                <c:pt idx="4">
                  <c:v>0.20593615384615391</c:v>
                </c:pt>
                <c:pt idx="5">
                  <c:v>0.20593615384615391</c:v>
                </c:pt>
                <c:pt idx="6">
                  <c:v>0.20593615384615391</c:v>
                </c:pt>
                <c:pt idx="7">
                  <c:v>0.20593615384615391</c:v>
                </c:pt>
                <c:pt idx="8">
                  <c:v>0.20593615384615391</c:v>
                </c:pt>
                <c:pt idx="9">
                  <c:v>0.20593615384615391</c:v>
                </c:pt>
                <c:pt idx="10">
                  <c:v>0.20593615384615391</c:v>
                </c:pt>
                <c:pt idx="11">
                  <c:v>0.20593615384615391</c:v>
                </c:pt>
                <c:pt idx="12">
                  <c:v>0.20593615384615391</c:v>
                </c:pt>
              </c:numCache>
            </c:numRef>
          </c:yVal>
          <c:smooth val="0"/>
        </c:ser>
        <c:ser>
          <c:idx val="6"/>
          <c:order val="6"/>
          <c:spPr>
            <a:ln w="12700">
              <a:solidFill>
                <a:srgbClr val="0000FF"/>
              </a:solidFill>
              <a:prstDash val="solid"/>
            </a:ln>
          </c:spPr>
          <c:marker>
            <c:symbol val="none"/>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WG!$X$5:$X$17</c:f>
              <c:numCache>
                <c:formatCode>General</c:formatCode>
                <c:ptCount val="13"/>
                <c:pt idx="0">
                  <c:v>0.25925047503762499</c:v>
                </c:pt>
                <c:pt idx="1">
                  <c:v>0.25925047503762499</c:v>
                </c:pt>
                <c:pt idx="2">
                  <c:v>0.25925047503762499</c:v>
                </c:pt>
                <c:pt idx="3">
                  <c:v>0.25925047503762499</c:v>
                </c:pt>
                <c:pt idx="4">
                  <c:v>0.25925047503762499</c:v>
                </c:pt>
                <c:pt idx="5">
                  <c:v>0.25925047503762499</c:v>
                </c:pt>
                <c:pt idx="6">
                  <c:v>0.25925047503762499</c:v>
                </c:pt>
                <c:pt idx="7">
                  <c:v>0.25925047503762499</c:v>
                </c:pt>
                <c:pt idx="8">
                  <c:v>0.25925047503762499</c:v>
                </c:pt>
                <c:pt idx="9">
                  <c:v>0.25925047503762499</c:v>
                </c:pt>
                <c:pt idx="10">
                  <c:v>0.25925047503762499</c:v>
                </c:pt>
                <c:pt idx="11">
                  <c:v>0.25925047503762499</c:v>
                </c:pt>
                <c:pt idx="12">
                  <c:v>0.25925047503762499</c:v>
                </c:pt>
              </c:numCache>
            </c:numRef>
          </c:yVal>
          <c:smooth val="1"/>
        </c:ser>
        <c:ser>
          <c:idx val="7"/>
          <c:order val="7"/>
          <c:spPr>
            <a:ln w="12700">
              <a:solidFill>
                <a:srgbClr val="0000FF"/>
              </a:solidFill>
              <a:prstDash val="solid"/>
            </a:ln>
          </c:spPr>
          <c:marker>
            <c:symbol val="none"/>
          </c:marker>
          <c:xVal>
            <c:numRef>
              <c:f>WG!$Q$5:$Q$17</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WG!$Y$5:$Y$17</c:f>
              <c:numCache>
                <c:formatCode>General</c:formatCode>
                <c:ptCount val="13"/>
                <c:pt idx="0">
                  <c:v>0.1677418326546827</c:v>
                </c:pt>
                <c:pt idx="1">
                  <c:v>0.1677418326546827</c:v>
                </c:pt>
                <c:pt idx="2">
                  <c:v>0.1677418326546827</c:v>
                </c:pt>
                <c:pt idx="3">
                  <c:v>0.1677418326546827</c:v>
                </c:pt>
                <c:pt idx="4">
                  <c:v>0.1677418326546827</c:v>
                </c:pt>
                <c:pt idx="5">
                  <c:v>0.1677418326546827</c:v>
                </c:pt>
                <c:pt idx="6">
                  <c:v>0.1677418326546827</c:v>
                </c:pt>
                <c:pt idx="7">
                  <c:v>0.1677418326546827</c:v>
                </c:pt>
                <c:pt idx="8">
                  <c:v>0.1677418326546827</c:v>
                </c:pt>
                <c:pt idx="9">
                  <c:v>0.1677418326546827</c:v>
                </c:pt>
                <c:pt idx="10">
                  <c:v>0.1677418326546827</c:v>
                </c:pt>
                <c:pt idx="11">
                  <c:v>0.1677418326546827</c:v>
                </c:pt>
                <c:pt idx="12">
                  <c:v>0.1677418326546827</c:v>
                </c:pt>
              </c:numCache>
            </c:numRef>
          </c:yVal>
          <c:smooth val="1"/>
        </c:ser>
        <c:dLbls>
          <c:showLegendKey val="0"/>
          <c:showVal val="0"/>
          <c:showCatName val="0"/>
          <c:showSerName val="0"/>
          <c:showPercent val="0"/>
          <c:showBubbleSize val="0"/>
        </c:dLbls>
        <c:axId val="31332224"/>
        <c:axId val="31342592"/>
      </c:scatterChart>
      <c:valAx>
        <c:axId val="31332224"/>
        <c:scaling>
          <c:orientation val="minMax"/>
          <c:max val="13"/>
        </c:scaling>
        <c:delete val="0"/>
        <c:axPos val="b"/>
        <c:title>
          <c:tx>
            <c:rich>
              <a:bodyPr/>
              <a:lstStyle/>
              <a:p>
                <a:pPr>
                  <a:defRPr sz="1200" b="1" i="0" u="none" strike="noStrike" baseline="0">
                    <a:solidFill>
                      <a:srgbClr val="000000"/>
                    </a:solidFill>
                    <a:latin typeface="Arial"/>
                    <a:ea typeface="Arial"/>
                    <a:cs typeface="Arial"/>
                  </a:defRPr>
                </a:pPr>
                <a:r>
                  <a:rPr lang="de-CH"/>
                  <a:t>Lab</a:t>
                </a:r>
              </a:p>
            </c:rich>
          </c:tx>
          <c:layout>
            <c:manualLayout>
              <c:xMode val="edge"/>
              <c:yMode val="edge"/>
              <c:x val="0.45727840446276502"/>
              <c:y val="0.871562201513801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342592"/>
        <c:crosses val="autoZero"/>
        <c:crossBetween val="midCat"/>
        <c:majorUnit val="1"/>
        <c:minorUnit val="1"/>
      </c:valAx>
      <c:valAx>
        <c:axId val="31342592"/>
        <c:scaling>
          <c:orientation val="minMax"/>
          <c:min val="0.15000000000000002"/>
        </c:scaling>
        <c:delete val="0"/>
        <c:axPos val="l"/>
        <c:majorGridlines>
          <c:spPr>
            <a:ln w="3175">
              <a:solidFill>
                <a:srgbClr val="FFFFCC"/>
              </a:solidFill>
              <a:prstDash val="solid"/>
            </a:ln>
          </c:spPr>
        </c:majorGridlines>
        <c:title>
          <c:tx>
            <c:rich>
              <a:bodyPr/>
              <a:lstStyle/>
              <a:p>
                <a:pPr>
                  <a:defRPr sz="1200" b="1" i="0" u="none" strike="noStrike" baseline="0">
                    <a:solidFill>
                      <a:srgbClr val="000000"/>
                    </a:solidFill>
                    <a:latin typeface="Arial"/>
                    <a:ea typeface="Arial"/>
                    <a:cs typeface="Arial"/>
                  </a:defRPr>
                </a:pPr>
                <a:r>
                  <a:rPr lang="de-CH"/>
                  <a:t>Assay [g/kg]</a:t>
                </a:r>
              </a:p>
            </c:rich>
          </c:tx>
          <c:layout>
            <c:manualLayout>
              <c:xMode val="edge"/>
              <c:yMode val="edge"/>
              <c:x val="3.0063271871580317E-2"/>
              <c:y val="0.348624816393363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de-DE"/>
          </a:p>
        </c:txPr>
        <c:crossAx val="31332224"/>
        <c:crosses val="autoZero"/>
        <c:crossBetween val="midCat"/>
      </c:valAx>
      <c:spPr>
        <a:solidFill>
          <a:srgbClr val="FFFFCC"/>
        </a:solidFill>
        <a:ln w="12700">
          <a:solidFill>
            <a:srgbClr val="FFFFCC"/>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0.02579</cdr:y>
    </cdr:from>
    <cdr:to>
      <cdr:x>0.07513</cdr:x>
      <cdr:y>0.85319</cdr:y>
    </cdr:to>
    <cdr:sp macro="" textlink="">
      <cdr:nvSpPr>
        <cdr:cNvPr id="4" name="TextBox 4"/>
        <cdr:cNvSpPr txBox="1"/>
      </cdr:nvSpPr>
      <cdr:spPr>
        <a:xfrm xmlns:a="http://schemas.openxmlformats.org/drawingml/2006/main" rot="16200000">
          <a:off x="-5952253" y="632587"/>
          <a:ext cx="1425200" cy="24886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e-CH" sz="1000" dirty="0">
              <a:solidFill>
                <a:sysClr val="windowText" lastClr="000000"/>
              </a:solidFill>
              <a:latin typeface="Calibri"/>
              <a:ea typeface="+mn-ea"/>
              <a:cs typeface="+mn-cs"/>
            </a:rPr>
            <a:t>Ratio</a:t>
          </a:r>
          <a:r>
            <a:rPr lang="de-CH" sz="1000" baseline="0" dirty="0">
              <a:solidFill>
                <a:sysClr val="windowText" lastClr="000000"/>
              </a:solidFill>
              <a:latin typeface="Calibri"/>
              <a:ea typeface="+mn-ea"/>
              <a:cs typeface="+mn-cs"/>
            </a:rPr>
            <a:t> Toluene/IS corr.</a:t>
          </a:r>
          <a:endParaRPr lang="de-CH" sz="1000" baseline="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GB"/>
          </a:p>
        </p:txBody>
      </p:sp>
      <p:sp>
        <p:nvSpPr>
          <p:cNvPr id="5939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8F7B1B13-0857-4D20-AF9A-E08665542D42}" type="datetimeFigureOut">
              <a:rPr lang="en-GB"/>
              <a:pPr>
                <a:defRPr/>
              </a:pPr>
              <a:t>20/06/2014</a:t>
            </a:fld>
            <a:endParaRPr lang="en-GB"/>
          </a:p>
        </p:txBody>
      </p:sp>
      <p:sp>
        <p:nvSpPr>
          <p:cNvPr id="5939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GB"/>
          </a:p>
        </p:txBody>
      </p:sp>
      <p:sp>
        <p:nvSpPr>
          <p:cNvPr id="5939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1B153A9-9364-4E22-83B6-F5E664A9F82A}" type="slidenum">
              <a:rPr lang="en-GB"/>
              <a:pPr>
                <a:defRPr/>
              </a:pPr>
              <a:t>‹Nr.›</a:t>
            </a:fld>
            <a:endParaRPr lang="en-GB"/>
          </a:p>
        </p:txBody>
      </p:sp>
    </p:spTree>
    <p:extLst>
      <p:ext uri="{BB962C8B-B14F-4D97-AF65-F5344CB8AC3E}">
        <p14:creationId xmlns:p14="http://schemas.microsoft.com/office/powerpoint/2010/main" val="3411200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spcAft>
                <a:spcPts val="600"/>
              </a:spcAft>
              <a:defRPr sz="1200">
                <a:cs typeface="+mn-cs"/>
              </a:defRPr>
            </a:lvl1pPr>
          </a:lstStyle>
          <a:p>
            <a:pPr>
              <a:defRPr/>
            </a:pPr>
            <a:endParaRPr lang="de-CH"/>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spcAft>
                <a:spcPts val="600"/>
              </a:spcAft>
              <a:defRPr sz="1200">
                <a:cs typeface="+mn-cs"/>
              </a:defRPr>
            </a:lvl1pPr>
          </a:lstStyle>
          <a:p>
            <a:pPr>
              <a:defRPr/>
            </a:pPr>
            <a:fld id="{0D863E98-227A-4D11-9715-23250973D748}" type="datetimeFigureOut">
              <a:rPr lang="de-DE"/>
              <a:pPr>
                <a:defRPr/>
              </a:pPr>
              <a:t>20.06.2014</a:t>
            </a:fld>
            <a:endParaRPr lang="de-CH"/>
          </a:p>
        </p:txBody>
      </p:sp>
      <p:sp>
        <p:nvSpPr>
          <p:cNvPr id="4" name="Slide Image Placehold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1440" tIns="45720" rIns="91440" bIns="45720" rtlCol="0" anchor="ctr"/>
          <a:lstStyle/>
          <a:p>
            <a:pPr lvl="0"/>
            <a:endParaRPr lang="de-CH"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0" hangingPunct="0">
              <a:spcAft>
                <a:spcPts val="600"/>
              </a:spcAft>
              <a:defRPr sz="1200">
                <a:cs typeface="+mn-cs"/>
              </a:defRPr>
            </a:lvl1pPr>
          </a:lstStyle>
          <a:p>
            <a:pPr>
              <a:defRPr/>
            </a:pPr>
            <a:endParaRPr lang="de-CH"/>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0" hangingPunct="0">
              <a:spcAft>
                <a:spcPts val="600"/>
              </a:spcAft>
              <a:defRPr sz="1200">
                <a:cs typeface="+mn-cs"/>
              </a:defRPr>
            </a:lvl1pPr>
          </a:lstStyle>
          <a:p>
            <a:pPr>
              <a:defRPr/>
            </a:pPr>
            <a:fld id="{77E60302-9A7D-4EC9-86FA-2E6476D159EE}" type="slidenum">
              <a:rPr lang="de-CH"/>
              <a:pPr>
                <a:defRPr/>
              </a:pPr>
              <a:t>‹Nr.›</a:t>
            </a:fld>
            <a:endParaRPr lang="de-CH"/>
          </a:p>
        </p:txBody>
      </p:sp>
    </p:spTree>
    <p:extLst>
      <p:ext uri="{BB962C8B-B14F-4D97-AF65-F5344CB8AC3E}">
        <p14:creationId xmlns:p14="http://schemas.microsoft.com/office/powerpoint/2010/main" val="1008806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50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sz="quarter" idx="1"/>
          </p:nvPr>
        </p:nvSpPr>
        <p:spPr>
          <a:xfrm>
            <a:off x="685800" y="5927725"/>
            <a:ext cx="7199313" cy="360363"/>
          </a:xfrm>
        </p:spPr>
        <p:txBody>
          <a:bodyPr wrap="none"/>
          <a:lstStyle>
            <a:lvl1pPr marL="0" indent="0">
              <a:buFont typeface="Arial" charset="0"/>
              <a:buNone/>
              <a:defRPr sz="1200">
                <a:solidFill>
                  <a:schemeClr val="tx2"/>
                </a:solidFill>
              </a:defRPr>
            </a:lvl1pPr>
          </a:lstStyle>
          <a:p>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dirty="0"/>
              <a:t>Click to edit Master title style</a:t>
            </a:r>
          </a:p>
        </p:txBody>
      </p:sp>
    </p:spTree>
    <p:extLst>
      <p:ext uri="{BB962C8B-B14F-4D97-AF65-F5344CB8AC3E}">
        <p14:creationId xmlns:p14="http://schemas.microsoft.com/office/powerpoint/2010/main" val="383991517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95000863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dirty="0"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65972909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90017638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 neu"/>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949575"/>
            <a:ext cx="13636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subTitle" sz="quarter" idx="1"/>
          </p:nvPr>
        </p:nvSpPr>
        <p:spPr>
          <a:xfrm>
            <a:off x="685800" y="5927725"/>
            <a:ext cx="7199313" cy="360363"/>
          </a:xfrm>
        </p:spPr>
        <p:txBody>
          <a:bodyPr wrap="none">
            <a:normAutofit/>
          </a:bodyPr>
          <a:lstStyle>
            <a:lvl1pPr marL="0" indent="0">
              <a:buFont typeface="Arial" charset="0"/>
              <a:buNone/>
              <a:defRPr sz="1200">
                <a:solidFill>
                  <a:schemeClr val="bg1"/>
                </a:solidFill>
              </a:defRPr>
            </a:lvl1pPr>
          </a:lstStyle>
          <a:p>
            <a:r>
              <a:rPr lang="en-US" dirty="0"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139503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4"/>
          <p:cNvSpPr>
            <a:spLocks noGrp="1" noChangeArrowheads="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354120156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356586601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288408569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7"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13343024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269539382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6495765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232646718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85977522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09425801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60259965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276754743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169128390"/>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 neu"/>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949575"/>
            <a:ext cx="13636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subTitle" sz="quarter" idx="1"/>
          </p:nvPr>
        </p:nvSpPr>
        <p:spPr>
          <a:xfrm>
            <a:off x="685800" y="5927725"/>
            <a:ext cx="7199313" cy="360363"/>
          </a:xfrm>
        </p:spPr>
        <p:txBody>
          <a:bodyPr wrap="none">
            <a:normAutofit/>
          </a:bodyPr>
          <a:lstStyle>
            <a:lvl1pPr marL="0" indent="0">
              <a:buFont typeface="Arial" charset="0"/>
              <a:buNone/>
              <a:defRPr sz="1200">
                <a:solidFill>
                  <a:schemeClr val="bg1"/>
                </a:solidFill>
              </a:defRPr>
            </a:lvl1pPr>
          </a:lstStyle>
          <a:p>
            <a:r>
              <a:rPr lang="en-US" dirty="0"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166409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4"/>
          <p:cNvSpPr>
            <a:spLocks noGrp="1" noChangeArrowheads="1"/>
          </p:cNvSpPr>
          <p:nvPr>
            <p:ph type="ftr" sz="quarter" idx="10"/>
          </p:nvPr>
        </p:nvSpPr>
        <p:spPr/>
        <p:txBody>
          <a:bodyPr/>
          <a:lstStyle>
            <a:lvl1pPr>
              <a:defRPr dirty="0" smtClean="0"/>
            </a:lvl1pPr>
          </a:lstStyle>
          <a:p>
            <a:pPr>
              <a:defRPr/>
            </a:pPr>
            <a:r>
              <a:rPr lang="en-US"/>
              <a:t>For Internal use only</a:t>
            </a:r>
          </a:p>
        </p:txBody>
      </p:sp>
    </p:spTree>
    <p:extLst>
      <p:ext uri="{BB962C8B-B14F-4D97-AF65-F5344CB8AC3E}">
        <p14:creationId xmlns:p14="http://schemas.microsoft.com/office/powerpoint/2010/main" val="366241457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ftr" sz="quarter" idx="10"/>
          </p:nvPr>
        </p:nvSpPr>
        <p:spPr/>
        <p:txBody>
          <a:bodyPr/>
          <a:lstStyle>
            <a:lvl1pPr>
              <a:defRPr dirty="0" smtClean="0"/>
            </a:lvl1pPr>
          </a:lstStyle>
          <a:p>
            <a:pPr>
              <a:defRPr/>
            </a:pPr>
            <a:r>
              <a:rPr lang="en-US"/>
              <a:t>For internal use only</a:t>
            </a:r>
          </a:p>
        </p:txBody>
      </p:sp>
    </p:spTree>
    <p:extLst>
      <p:ext uri="{BB962C8B-B14F-4D97-AF65-F5344CB8AC3E}">
        <p14:creationId xmlns:p14="http://schemas.microsoft.com/office/powerpoint/2010/main" val="335078255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39650607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7"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11609399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811043214"/>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71425431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4139112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36069896"/>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661289093"/>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36839570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29017529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54401971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13668973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200508711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42589492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581121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65848646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CONFIDENTIAL</a:t>
            </a:r>
          </a:p>
        </p:txBody>
      </p:sp>
    </p:spTree>
    <p:extLst>
      <p:ext uri="{BB962C8B-B14F-4D97-AF65-F5344CB8AC3E}">
        <p14:creationId xmlns:p14="http://schemas.microsoft.com/office/powerpoint/2010/main" val="328853879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7" descr="ppt_land_print_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73788"/>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73063" y="88900"/>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73063" y="1211263"/>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cs typeface="+mn-cs"/>
              </a:defRPr>
            </a:lvl1pPr>
          </a:lstStyle>
          <a:p>
            <a:pPr>
              <a:defRPr/>
            </a:pPr>
            <a:r>
              <a:rPr lang="en-US"/>
              <a:t>CONFIDENTIAL</a:t>
            </a:r>
          </a:p>
        </p:txBody>
      </p:sp>
      <p:sp>
        <p:nvSpPr>
          <p:cNvPr id="1030" name="Rectangle 6"/>
          <p:cNvSpPr>
            <a:spLocks noChangeArrowheads="1"/>
          </p:cNvSpPr>
          <p:nvPr/>
        </p:nvSpPr>
        <p:spPr bwMode="auto">
          <a:xfrm>
            <a:off x="293688" y="6483350"/>
            <a:ext cx="5572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Aft>
                <a:spcPts val="600"/>
              </a:spcAft>
              <a:tabLst>
                <a:tab pos="441325" algn="l"/>
              </a:tabLst>
            </a:pPr>
            <a:fld id="{31CEFDC3-884E-443D-8B38-616C33D88F3E}" type="slidenum">
              <a:rPr lang="en-US" sz="1200"/>
              <a:pPr eaLnBrk="0" hangingPunct="0">
                <a:spcAft>
                  <a:spcPts val="600"/>
                </a:spcAft>
                <a:tabLst>
                  <a:tab pos="441325" algn="l"/>
                </a:tabLst>
              </a:pPr>
              <a:t>‹Nr.›</a:t>
            </a:fld>
            <a:r>
              <a:rPr lang="en-US" sz="1200"/>
              <a:t>	</a:t>
            </a:r>
          </a:p>
        </p:txBody>
      </p:sp>
      <p:pic>
        <p:nvPicPr>
          <p:cNvPr id="1031" name="Picture 8" descr="new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9825" y="6403975"/>
            <a:ext cx="117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84"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 id="2147485474"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0" fontAlgn="base" hangingPunct="0">
        <a:lnSpc>
          <a:spcPct val="90000"/>
        </a:lnSpc>
        <a:spcBef>
          <a:spcPct val="0"/>
        </a:spcBef>
        <a:spcAft>
          <a:spcPct val="0"/>
        </a:spcAft>
        <a:defRPr sz="2200" b="1">
          <a:solidFill>
            <a:schemeClr val="tx2"/>
          </a:solidFill>
          <a:latin typeface="Arial" charset="0"/>
        </a:defRPr>
      </a:lvl6pPr>
      <a:lvl7pPr marL="914400" algn="l" defTabSz="957263" rtl="0" eaLnBrk="0" fontAlgn="base" hangingPunct="0">
        <a:lnSpc>
          <a:spcPct val="90000"/>
        </a:lnSpc>
        <a:spcBef>
          <a:spcPct val="0"/>
        </a:spcBef>
        <a:spcAft>
          <a:spcPct val="0"/>
        </a:spcAft>
        <a:defRPr sz="2200" b="1">
          <a:solidFill>
            <a:schemeClr val="tx2"/>
          </a:solidFill>
          <a:latin typeface="Arial" charset="0"/>
        </a:defRPr>
      </a:lvl7pPr>
      <a:lvl8pPr marL="1371600" algn="l" defTabSz="957263" rtl="0" eaLnBrk="0" fontAlgn="base" hangingPunct="0">
        <a:lnSpc>
          <a:spcPct val="90000"/>
        </a:lnSpc>
        <a:spcBef>
          <a:spcPct val="0"/>
        </a:spcBef>
        <a:spcAft>
          <a:spcPct val="0"/>
        </a:spcAft>
        <a:defRPr sz="2200" b="1">
          <a:solidFill>
            <a:schemeClr val="tx2"/>
          </a:solidFill>
          <a:latin typeface="Arial" charset="0"/>
        </a:defRPr>
      </a:lvl8pPr>
      <a:lvl9pPr marL="1828800" algn="l" defTabSz="957263" rtl="0" eaLnBrk="0" fontAlgn="base" hangingPunct="0">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0" fontAlgn="base" hangingPunct="0">
        <a:spcBef>
          <a:spcPct val="0"/>
        </a:spcBef>
        <a:spcAft>
          <a:spcPct val="25000"/>
        </a:spcAft>
        <a:buClr>
          <a:schemeClr val="tx2"/>
        </a:buClr>
        <a:buChar char="•"/>
        <a:defRPr sz="2000">
          <a:solidFill>
            <a:schemeClr val="tx1"/>
          </a:solidFill>
          <a:latin typeface="+mn-lt"/>
        </a:defRPr>
      </a:lvl6pPr>
      <a:lvl7pPr marL="3008313" indent="-295275" algn="l" defTabSz="957263" rtl="0" eaLnBrk="0" fontAlgn="base" hangingPunct="0">
        <a:spcBef>
          <a:spcPct val="0"/>
        </a:spcBef>
        <a:spcAft>
          <a:spcPct val="25000"/>
        </a:spcAft>
        <a:buClr>
          <a:schemeClr val="tx2"/>
        </a:buClr>
        <a:buChar char="•"/>
        <a:defRPr sz="2000">
          <a:solidFill>
            <a:schemeClr val="tx1"/>
          </a:solidFill>
          <a:latin typeface="+mn-lt"/>
        </a:defRPr>
      </a:lvl7pPr>
      <a:lvl8pPr marL="3465513" indent="-295275" algn="l" defTabSz="957263" rtl="0" eaLnBrk="0" fontAlgn="base" hangingPunct="0">
        <a:spcBef>
          <a:spcPct val="0"/>
        </a:spcBef>
        <a:spcAft>
          <a:spcPct val="25000"/>
        </a:spcAft>
        <a:buClr>
          <a:schemeClr val="tx2"/>
        </a:buClr>
        <a:buChar char="•"/>
        <a:defRPr sz="2000">
          <a:solidFill>
            <a:schemeClr val="tx1"/>
          </a:solidFill>
          <a:latin typeface="+mn-lt"/>
        </a:defRPr>
      </a:lvl8pPr>
      <a:lvl9pPr marL="3922713" indent="-295275" algn="l" defTabSz="957263" rtl="0" eaLnBrk="0" fontAlgn="base" hangingPunct="0">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050" name="Picture 6" descr="Folienbild ne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67438"/>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73063" y="88900"/>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373063" y="1211263"/>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solidFill>
                  <a:srgbClr val="FFFFFF"/>
                </a:solidFill>
                <a:cs typeface="+mn-cs"/>
              </a:defRPr>
            </a:lvl1pPr>
          </a:lstStyle>
          <a:p>
            <a:pPr>
              <a:defRPr/>
            </a:pPr>
            <a:r>
              <a:rPr lang="en-US"/>
              <a:t>CONFIDENTIAL</a:t>
            </a:r>
          </a:p>
        </p:txBody>
      </p:sp>
      <p:sp>
        <p:nvSpPr>
          <p:cNvPr id="2054" name="Rectangle 5"/>
          <p:cNvSpPr>
            <a:spLocks noChangeArrowheads="1"/>
          </p:cNvSpPr>
          <p:nvPr/>
        </p:nvSpPr>
        <p:spPr bwMode="auto">
          <a:xfrm>
            <a:off x="293688" y="6483350"/>
            <a:ext cx="5572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Aft>
                <a:spcPts val="600"/>
              </a:spcAft>
              <a:tabLst>
                <a:tab pos="441325" algn="l"/>
              </a:tabLst>
            </a:pPr>
            <a:fld id="{6E6BEB26-724B-4B49-A762-3607317323F0}" type="slidenum">
              <a:rPr lang="en-US" sz="1200">
                <a:solidFill>
                  <a:srgbClr val="FFFFFF"/>
                </a:solidFill>
              </a:rPr>
              <a:pPr eaLnBrk="0" hangingPunct="0">
                <a:spcAft>
                  <a:spcPts val="600"/>
                </a:spcAft>
                <a:tabLst>
                  <a:tab pos="441325" algn="l"/>
                </a:tabLst>
              </a:pPr>
              <a:t>‹Nr.›</a:t>
            </a:fld>
            <a:r>
              <a:rPr lang="en-US" sz="1200">
                <a:solidFill>
                  <a:srgbClr val="FFFFFF"/>
                </a:solidFill>
              </a:rPr>
              <a:t>	</a:t>
            </a:r>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 id="2147485483"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8434" name="Picture 6" descr="Folienbild ne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67438"/>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bwMode="auto">
          <a:xfrm>
            <a:off x="373063" y="88900"/>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8436" name="Rectangle 3"/>
          <p:cNvSpPr>
            <a:spLocks noGrp="1" noChangeArrowheads="1"/>
          </p:cNvSpPr>
          <p:nvPr>
            <p:ph type="body" idx="1"/>
          </p:nvPr>
        </p:nvSpPr>
        <p:spPr bwMode="auto">
          <a:xfrm>
            <a:off x="373063" y="1211263"/>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83350"/>
            <a:ext cx="5753100" cy="376238"/>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eaLnBrk="0" hangingPunct="0">
              <a:spcAft>
                <a:spcPts val="600"/>
              </a:spcAft>
              <a:tabLst>
                <a:tab pos="441325" algn="l"/>
              </a:tabLst>
              <a:defRPr sz="1200">
                <a:solidFill>
                  <a:srgbClr val="FFFFFF"/>
                </a:solidFill>
                <a:cs typeface="+mn-cs"/>
              </a:defRPr>
            </a:lvl1pPr>
          </a:lstStyle>
          <a:p>
            <a:pPr>
              <a:defRPr/>
            </a:pPr>
            <a:r>
              <a:rPr lang="en-US"/>
              <a:t>CONFIDENTIAL</a:t>
            </a:r>
          </a:p>
        </p:txBody>
      </p:sp>
      <p:sp>
        <p:nvSpPr>
          <p:cNvPr id="4101" name="Rectangle 5"/>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73AB7152-B674-4157-886C-2100FB601A67}" type="slidenum">
              <a:rPr lang="en-US" sz="1200">
                <a:solidFill>
                  <a:srgbClr val="FFFFFF"/>
                </a:solidFill>
                <a:cs typeface="+mn-cs"/>
              </a:rPr>
              <a:pPr eaLnBrk="0" hangingPunct="0">
                <a:spcAft>
                  <a:spcPts val="600"/>
                </a:spcAft>
                <a:tabLst>
                  <a:tab pos="441325" algn="l"/>
                </a:tabLst>
                <a:defRPr/>
              </a:pPr>
              <a:t>‹Nr.›</a:t>
            </a:fld>
            <a:r>
              <a:rPr lang="en-US" sz="1200" dirty="0">
                <a:solidFill>
                  <a:srgbClr val="FFFFFF"/>
                </a:solidFill>
                <a:cs typeface="+mn-cs"/>
              </a:rPr>
              <a:t>	</a:t>
            </a:r>
          </a:p>
        </p:txBody>
      </p:sp>
    </p:spTree>
    <p:extLst>
      <p:ext uri="{BB962C8B-B14F-4D97-AF65-F5344CB8AC3E}">
        <p14:creationId xmlns:p14="http://schemas.microsoft.com/office/powerpoint/2010/main" val="988215304"/>
      </p:ext>
    </p:extLst>
  </p:cSld>
  <p:clrMap bg1="lt1" tx1="dk1" bg2="lt2" tx2="dk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 id="2147485500"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1"/>
          <p:cNvSpPr>
            <a:spLocks noGrp="1"/>
          </p:cNvSpPr>
          <p:nvPr>
            <p:ph type="subTitle" sz="quarter" idx="1"/>
          </p:nvPr>
        </p:nvSpPr>
        <p:spPr>
          <a:xfrm>
            <a:off x="780800" y="6022725"/>
            <a:ext cx="7199313" cy="360363"/>
          </a:xfrm>
        </p:spPr>
        <p:txBody>
          <a:bodyPr>
            <a:normAutofit/>
          </a:bodyPr>
          <a:lstStyle/>
          <a:p>
            <a:pPr algn="ctr" eaLnBrk="1" hangingPunct="1">
              <a:defRPr/>
            </a:pPr>
            <a:r>
              <a:rPr lang="en-US" dirty="0" smtClean="0"/>
              <a:t>Robert Kettner</a:t>
            </a:r>
          </a:p>
        </p:txBody>
      </p:sp>
      <p:sp>
        <p:nvSpPr>
          <p:cNvPr id="11267" name="Title 2"/>
          <p:cNvSpPr>
            <a:spLocks noGrp="1"/>
          </p:cNvSpPr>
          <p:nvPr>
            <p:ph type="ctrTitle" sz="quarter"/>
          </p:nvPr>
        </p:nvSpPr>
        <p:spPr>
          <a:xfrm>
            <a:off x="755576" y="3441632"/>
            <a:ext cx="7776864" cy="2723671"/>
          </a:xfrm>
        </p:spPr>
        <p:txBody>
          <a:bodyPr>
            <a:noAutofit/>
          </a:bodyPr>
          <a:lstStyle/>
          <a:p>
            <a:pPr algn="ctr">
              <a:spcBef>
                <a:spcPts val="600"/>
              </a:spcBef>
              <a:spcAft>
                <a:spcPts val="1200"/>
              </a:spcAft>
              <a:defRPr/>
            </a:pPr>
            <a:r>
              <a:rPr lang="en-US" sz="2000" dirty="0"/>
              <a:t>Determination of </a:t>
            </a:r>
            <a:r>
              <a:rPr lang="en-US" sz="2000" dirty="0" smtClean="0"/>
              <a:t>the Relevant </a:t>
            </a:r>
            <a:r>
              <a:rPr lang="en-US" sz="2000" dirty="0"/>
              <a:t>Impurity Toluene in </a:t>
            </a:r>
            <a:r>
              <a:rPr lang="en-US" sz="2000" dirty="0" smtClean="0"/>
              <a:t>Formulations by </a:t>
            </a:r>
            <a:r>
              <a:rPr lang="en-US" sz="2000" dirty="0"/>
              <a:t>Headspace Gas Chromatography </a:t>
            </a:r>
            <a:r>
              <a:rPr lang="en-US" sz="2000" dirty="0" smtClean="0"/>
              <a:t/>
            </a:r>
            <a:br>
              <a:rPr lang="en-US" sz="2000" dirty="0" smtClean="0"/>
            </a:br>
            <a:r>
              <a:rPr lang="en-US" sz="2000" dirty="0" smtClean="0"/>
              <a:t>and</a:t>
            </a:r>
            <a:r>
              <a:rPr lang="de-CH" sz="2000" dirty="0" smtClean="0"/>
              <a:t> </a:t>
            </a:r>
            <a:r>
              <a:rPr lang="en-US" sz="2000" dirty="0" smtClean="0"/>
              <a:t>Flame </a:t>
            </a:r>
            <a:r>
              <a:rPr lang="en-US" sz="2000" dirty="0" err="1"/>
              <a:t>Ionisation</a:t>
            </a:r>
            <a:r>
              <a:rPr lang="en-US" sz="2000" dirty="0"/>
              <a:t> or Mass Spectrometric </a:t>
            </a:r>
            <a:r>
              <a:rPr lang="en-US" sz="2000" dirty="0" smtClean="0"/>
              <a:t>Detection</a:t>
            </a:r>
            <a:br>
              <a:rPr lang="en-US" sz="2000" dirty="0" smtClean="0"/>
            </a:br>
            <a:r>
              <a:rPr lang="de-CH" sz="2000" dirty="0" smtClean="0"/>
              <a:t/>
            </a:r>
            <a:br>
              <a:rPr lang="de-CH" sz="2000" dirty="0" smtClean="0"/>
            </a:br>
            <a:r>
              <a:rPr lang="de-CH" sz="2000" dirty="0" smtClean="0"/>
              <a:t>CIPAC Collaborative Trial</a:t>
            </a:r>
            <a:br>
              <a:rPr lang="de-CH" sz="2000" dirty="0" smtClean="0"/>
            </a:br>
            <a:r>
              <a:rPr lang="de-CH" sz="2000" dirty="0" smtClean="0"/>
              <a:t/>
            </a:r>
            <a:br>
              <a:rPr lang="de-CH" sz="2000" dirty="0" smtClean="0"/>
            </a:br>
            <a:r>
              <a:rPr lang="en-US" sz="2000" dirty="0" smtClean="0"/>
              <a:t>Syngenta </a:t>
            </a:r>
            <a:r>
              <a:rPr lang="en-US" sz="2000" dirty="0"/>
              <a:t>Crop Protection AG</a:t>
            </a:r>
            <a:br>
              <a:rPr lang="en-US" sz="2000" dirty="0"/>
            </a:br>
            <a:r>
              <a:rPr lang="en-US" sz="2000" dirty="0"/>
              <a:t>in collaboration with DAPA (</a:t>
            </a:r>
            <a:r>
              <a:rPr lang="de-CH" sz="2000" dirty="0"/>
              <a:t>German speaking working group for plant protection product analytics) </a:t>
            </a:r>
            <a:br>
              <a:rPr lang="de-CH" sz="2000" dirty="0"/>
            </a:br>
            <a:endParaRPr lang="en-US" sz="200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sp>
        <p:nvSpPr>
          <p:cNvPr id="10" name="Rectangle 2"/>
          <p:cNvSpPr>
            <a:spLocks noGrp="1" noChangeArrowheads="1"/>
          </p:cNvSpPr>
          <p:nvPr>
            <p:ph type="title"/>
          </p:nvPr>
        </p:nvSpPr>
        <p:spPr>
          <a:xfrm>
            <a:off x="373063" y="88900"/>
            <a:ext cx="8453437" cy="812800"/>
          </a:xfrm>
        </p:spPr>
        <p:txBody>
          <a:bodyPr/>
          <a:lstStyle/>
          <a:p>
            <a:pPr algn="ctr"/>
            <a:r>
              <a:rPr lang="de-DE" sz="2400" dirty="0">
                <a:latin typeface="Arial" pitchFamily="34" charset="0"/>
                <a:cs typeface="Arial" pitchFamily="34" charset="0"/>
              </a:rPr>
              <a:t>Chromatograms </a:t>
            </a:r>
            <a:r>
              <a:rPr lang="de-DE" sz="2400" dirty="0" err="1">
                <a:latin typeface="Arial" pitchFamily="34" charset="0"/>
                <a:cs typeface="Arial" pitchFamily="34" charset="0"/>
              </a:rPr>
              <a:t>Headspace</a:t>
            </a:r>
            <a:r>
              <a:rPr lang="de-DE" sz="2400" dirty="0">
                <a:latin typeface="Arial" pitchFamily="34" charset="0"/>
                <a:cs typeface="Arial" pitchFamily="34" charset="0"/>
              </a:rPr>
              <a:t> </a:t>
            </a:r>
            <a:r>
              <a:rPr lang="de-DE" sz="2400" dirty="0" smtClean="0">
                <a:latin typeface="Arial" pitchFamily="34" charset="0"/>
                <a:cs typeface="Arial" pitchFamily="34" charset="0"/>
              </a:rPr>
              <a:t>GC-MS</a:t>
            </a:r>
            <a:endParaRPr lang="en-GB" sz="2400" dirty="0" smtClean="0"/>
          </a:p>
        </p:txBody>
      </p:sp>
      <p:sp>
        <p:nvSpPr>
          <p:cNvPr id="11"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12"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sp>
        <p:nvSpPr>
          <p:cNvPr id="13" name="Textfeld 12"/>
          <p:cNvSpPr txBox="1"/>
          <p:nvPr/>
        </p:nvSpPr>
        <p:spPr>
          <a:xfrm>
            <a:off x="539552" y="971047"/>
            <a:ext cx="2952328" cy="3785652"/>
          </a:xfrm>
          <a:prstGeom prst="rect">
            <a:avLst/>
          </a:prstGeom>
          <a:noFill/>
        </p:spPr>
        <p:txBody>
          <a:bodyPr wrap="square" rtlCol="0">
            <a:spAutoFit/>
          </a:bodyPr>
          <a:lstStyle/>
          <a:p>
            <a:r>
              <a:rPr lang="de-CH" sz="2000" b="1" dirty="0" smtClean="0">
                <a:latin typeface="Arial" pitchFamily="34" charset="0"/>
                <a:cs typeface="Arial" pitchFamily="34" charset="0"/>
              </a:rPr>
              <a:t>SC-</a:t>
            </a:r>
            <a:r>
              <a:rPr lang="de-CH" sz="2000" b="1" dirty="0" err="1" smtClean="0">
                <a:latin typeface="Arial" pitchFamily="34" charset="0"/>
                <a:cs typeface="Arial" pitchFamily="34" charset="0"/>
              </a:rPr>
              <a:t>formulation</a:t>
            </a:r>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a:t>
            </a:r>
            <a:r>
              <a:rPr lang="de-CH" sz="2000" b="1" dirty="0">
                <a:latin typeface="Arial" pitchFamily="34" charset="0"/>
                <a:cs typeface="Arial" pitchFamily="34" charset="0"/>
              </a:rPr>
              <a:t>Level </a:t>
            </a:r>
            <a:r>
              <a:rPr lang="de-CH" sz="2000" b="1" dirty="0" smtClean="0">
                <a:latin typeface="Arial" pitchFamily="34" charset="0"/>
                <a:cs typeface="Arial" pitchFamily="34" charset="0"/>
              </a:rPr>
              <a:t>1)</a:t>
            </a: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EC-</a:t>
            </a:r>
            <a:r>
              <a:rPr lang="de-CH" sz="2000" b="1" dirty="0" err="1" smtClean="0">
                <a:latin typeface="Arial" pitchFamily="34" charset="0"/>
                <a:cs typeface="Arial" pitchFamily="34" charset="0"/>
              </a:rPr>
              <a:t>formulation</a:t>
            </a:r>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a:t>
            </a:r>
            <a:r>
              <a:rPr lang="de-CH" sz="2000" b="1" dirty="0">
                <a:latin typeface="Arial" pitchFamily="34" charset="0"/>
                <a:cs typeface="Arial" pitchFamily="34" charset="0"/>
              </a:rPr>
              <a:t>Level </a:t>
            </a:r>
            <a:r>
              <a:rPr lang="de-CH" sz="2000" b="1" dirty="0" smtClean="0">
                <a:latin typeface="Arial" pitchFamily="34" charset="0"/>
                <a:cs typeface="Arial" pitchFamily="34" charset="0"/>
              </a:rPr>
              <a:t>1)</a:t>
            </a:r>
            <a:endParaRPr lang="de-CH" sz="2000" b="1" dirty="0">
              <a:latin typeface="Arial" pitchFamily="34" charset="0"/>
              <a:cs typeface="Arial"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408" y="941065"/>
            <a:ext cx="4799032" cy="2487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1894" y="3605361"/>
            <a:ext cx="4800546" cy="2487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4572000" y="2564904"/>
            <a:ext cx="1584176" cy="360040"/>
          </a:xfrm>
          <a:prstGeom prst="rect">
            <a:avLst/>
          </a:prstGeom>
          <a:noFill/>
        </p:spPr>
        <p:txBody>
          <a:bodyPr vert="vert270" wrap="none" rtlCol="0">
            <a:noAutofit/>
          </a:bodyPr>
          <a:lstStyle/>
          <a:p>
            <a:pPr>
              <a:spcBef>
                <a:spcPts val="600"/>
              </a:spcBef>
            </a:pPr>
            <a:r>
              <a:rPr lang="de-CH" sz="1600" b="1" dirty="0" err="1" smtClean="0">
                <a:solidFill>
                  <a:srgbClr val="000000"/>
                </a:solidFill>
              </a:rPr>
              <a:t>Toluene</a:t>
            </a:r>
            <a:endParaRPr lang="de-CH" sz="1600" b="1" dirty="0" smtClean="0">
              <a:solidFill>
                <a:srgbClr val="000000"/>
              </a:solidFill>
            </a:endParaRPr>
          </a:p>
        </p:txBody>
      </p:sp>
      <p:sp>
        <p:nvSpPr>
          <p:cNvPr id="17" name="Textfeld 16"/>
          <p:cNvSpPr txBox="1"/>
          <p:nvPr/>
        </p:nvSpPr>
        <p:spPr>
          <a:xfrm>
            <a:off x="6516216" y="2564904"/>
            <a:ext cx="1584176" cy="360040"/>
          </a:xfrm>
          <a:prstGeom prst="rect">
            <a:avLst/>
          </a:prstGeom>
          <a:noFill/>
        </p:spPr>
        <p:txBody>
          <a:bodyPr vert="vert270" wrap="none" rtlCol="0">
            <a:noAutofit/>
          </a:bodyPr>
          <a:lstStyle/>
          <a:p>
            <a:pPr>
              <a:spcBef>
                <a:spcPts val="600"/>
              </a:spcBef>
            </a:pPr>
            <a:r>
              <a:rPr lang="de-CH" sz="1600" b="1" dirty="0" err="1" smtClean="0">
                <a:solidFill>
                  <a:srgbClr val="000000"/>
                </a:solidFill>
              </a:rPr>
              <a:t>Ethylbenzene</a:t>
            </a:r>
            <a:endParaRPr lang="de-CH" sz="1600" b="1" dirty="0" smtClean="0">
              <a:solidFill>
                <a:srgbClr val="000000"/>
              </a:solidFill>
            </a:endParaRPr>
          </a:p>
        </p:txBody>
      </p:sp>
      <p:sp>
        <p:nvSpPr>
          <p:cNvPr id="18" name="Textfeld 17"/>
          <p:cNvSpPr txBox="1"/>
          <p:nvPr/>
        </p:nvSpPr>
        <p:spPr>
          <a:xfrm>
            <a:off x="4572000" y="5229200"/>
            <a:ext cx="1584176" cy="360040"/>
          </a:xfrm>
          <a:prstGeom prst="rect">
            <a:avLst/>
          </a:prstGeom>
          <a:noFill/>
        </p:spPr>
        <p:txBody>
          <a:bodyPr vert="vert270" wrap="none" rtlCol="0">
            <a:noAutofit/>
          </a:bodyPr>
          <a:lstStyle/>
          <a:p>
            <a:pPr>
              <a:spcBef>
                <a:spcPts val="600"/>
              </a:spcBef>
            </a:pPr>
            <a:r>
              <a:rPr lang="de-CH" sz="1600" b="1" dirty="0" err="1" smtClean="0">
                <a:solidFill>
                  <a:srgbClr val="000000"/>
                </a:solidFill>
              </a:rPr>
              <a:t>Toluene</a:t>
            </a:r>
            <a:endParaRPr lang="de-CH" sz="1600" b="1" dirty="0" smtClean="0">
              <a:solidFill>
                <a:srgbClr val="000000"/>
              </a:solidFill>
            </a:endParaRPr>
          </a:p>
        </p:txBody>
      </p:sp>
      <p:sp>
        <p:nvSpPr>
          <p:cNvPr id="19" name="Textfeld 18"/>
          <p:cNvSpPr txBox="1"/>
          <p:nvPr/>
        </p:nvSpPr>
        <p:spPr>
          <a:xfrm>
            <a:off x="6516216" y="5229200"/>
            <a:ext cx="1584176" cy="360040"/>
          </a:xfrm>
          <a:prstGeom prst="rect">
            <a:avLst/>
          </a:prstGeom>
          <a:noFill/>
        </p:spPr>
        <p:txBody>
          <a:bodyPr vert="vert270" wrap="none" rtlCol="0">
            <a:noAutofit/>
          </a:bodyPr>
          <a:lstStyle/>
          <a:p>
            <a:pPr>
              <a:spcBef>
                <a:spcPts val="600"/>
              </a:spcBef>
            </a:pPr>
            <a:r>
              <a:rPr lang="de-CH" sz="1600" b="1" dirty="0" err="1" smtClean="0">
                <a:solidFill>
                  <a:srgbClr val="000000"/>
                </a:solidFill>
              </a:rPr>
              <a:t>Ethylbenzene</a:t>
            </a:r>
            <a:endParaRPr lang="de-CH" sz="1600" b="1" dirty="0" smtClean="0">
              <a:solidFill>
                <a:srgbClr val="000000"/>
              </a:solidFill>
            </a:endParaRPr>
          </a:p>
        </p:txBody>
      </p:sp>
      <p:sp>
        <p:nvSpPr>
          <p:cNvPr id="20" name="Textfeld 19"/>
          <p:cNvSpPr txBox="1"/>
          <p:nvPr/>
        </p:nvSpPr>
        <p:spPr>
          <a:xfrm>
            <a:off x="4716016" y="3619872"/>
            <a:ext cx="1440160" cy="457200"/>
          </a:xfrm>
          <a:prstGeom prst="rect">
            <a:avLst/>
          </a:prstGeom>
          <a:noFill/>
        </p:spPr>
        <p:txBody>
          <a:bodyPr wrap="none" rtlCol="0">
            <a:normAutofit/>
          </a:bodyPr>
          <a:lstStyle/>
          <a:p>
            <a:pPr>
              <a:spcBef>
                <a:spcPts val="600"/>
              </a:spcBef>
            </a:pPr>
            <a:r>
              <a:rPr lang="de-CH" sz="2000" b="1" dirty="0" smtClean="0">
                <a:solidFill>
                  <a:srgbClr val="000000"/>
                </a:solidFill>
              </a:rPr>
              <a:t>SIM m/z 91</a:t>
            </a:r>
          </a:p>
        </p:txBody>
      </p:sp>
      <p:sp>
        <p:nvSpPr>
          <p:cNvPr id="21" name="Textfeld 20"/>
          <p:cNvSpPr txBox="1"/>
          <p:nvPr/>
        </p:nvSpPr>
        <p:spPr>
          <a:xfrm>
            <a:off x="4716016" y="955576"/>
            <a:ext cx="1440160" cy="457200"/>
          </a:xfrm>
          <a:prstGeom prst="rect">
            <a:avLst/>
          </a:prstGeom>
          <a:noFill/>
        </p:spPr>
        <p:txBody>
          <a:bodyPr wrap="none" rtlCol="0">
            <a:normAutofit/>
          </a:bodyPr>
          <a:lstStyle/>
          <a:p>
            <a:pPr>
              <a:spcBef>
                <a:spcPts val="600"/>
              </a:spcBef>
            </a:pPr>
            <a:r>
              <a:rPr lang="de-CH" sz="2000" b="1" dirty="0" smtClean="0">
                <a:solidFill>
                  <a:srgbClr val="000000"/>
                </a:solidFill>
              </a:rPr>
              <a:t>SIM m/z 91</a:t>
            </a:r>
          </a:p>
        </p:txBody>
      </p:sp>
    </p:spTree>
    <p:extLst>
      <p:ext uri="{BB962C8B-B14F-4D97-AF65-F5344CB8AC3E}">
        <p14:creationId xmlns:p14="http://schemas.microsoft.com/office/powerpoint/2010/main" val="182925242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CH" sz="2400" dirty="0">
                <a:latin typeface="Arial" pitchFamily="34" charset="0"/>
                <a:cs typeface="Arial" pitchFamily="34" charset="0"/>
              </a:rPr>
              <a:t>Sample Preparation</a:t>
            </a:r>
            <a:endParaRPr lang="en-GB" sz="2400" dirty="0" smtClean="0"/>
          </a:p>
        </p:txBody>
      </p:sp>
      <p:sp>
        <p:nvSpPr>
          <p:cNvPr id="9220" name="Rectangle 3"/>
          <p:cNvSpPr txBox="1">
            <a:spLocks noChangeArrowheads="1"/>
          </p:cNvSpPr>
          <p:nvPr/>
        </p:nvSpPr>
        <p:spPr bwMode="auto">
          <a:xfrm>
            <a:off x="395288" y="980728"/>
            <a:ext cx="8607425"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endParaRPr lang="en-GB" sz="2000" dirty="0">
              <a:solidFill>
                <a:srgbClr val="000000"/>
              </a:solidFill>
              <a:latin typeface="Arial" pitchFamily="34" charset="0"/>
              <a:cs typeface="Arial" pitchFamily="34" charset="0"/>
            </a:endParaRPr>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39" y="2163476"/>
            <a:ext cx="829532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p:cNvSpPr/>
          <p:nvPr/>
        </p:nvSpPr>
        <p:spPr>
          <a:xfrm>
            <a:off x="400580" y="4539740"/>
            <a:ext cx="8333160" cy="707886"/>
          </a:xfrm>
          <a:prstGeom prst="rect">
            <a:avLst/>
          </a:prstGeom>
        </p:spPr>
        <p:txBody>
          <a:bodyPr wrap="square">
            <a:spAutoFit/>
          </a:bodyPr>
          <a:lstStyle/>
          <a:p>
            <a:r>
              <a:rPr lang="en-US" sz="2000" dirty="0">
                <a:solidFill>
                  <a:srgbClr val="000000"/>
                </a:solidFill>
                <a:latin typeface="Arial" pitchFamily="34" charset="0"/>
                <a:cs typeface="Arial" pitchFamily="34" charset="0"/>
              </a:rPr>
              <a:t>Sample weight: 	Sufficient amount of sample to contain </a:t>
            </a:r>
            <a:r>
              <a:rPr lang="en-US" sz="2000" b="1" dirty="0">
                <a:solidFill>
                  <a:srgbClr val="FF0000"/>
                </a:solidFill>
                <a:latin typeface="Arial" pitchFamily="34" charset="0"/>
                <a:cs typeface="Arial" pitchFamily="34" charset="0"/>
              </a:rPr>
              <a:t>20 mg </a:t>
            </a:r>
            <a:r>
              <a:rPr lang="en-US" sz="2000" dirty="0">
                <a:solidFill>
                  <a:srgbClr val="000000"/>
                </a:solidFill>
                <a:latin typeface="Arial" pitchFamily="34" charset="0"/>
                <a:cs typeface="Arial" pitchFamily="34" charset="0"/>
              </a:rPr>
              <a:t>of active ingredient </a:t>
            </a:r>
            <a:r>
              <a:rPr lang="en-US" sz="2000" dirty="0" smtClean="0">
                <a:solidFill>
                  <a:srgbClr val="000000"/>
                </a:solidFill>
                <a:latin typeface="Arial" pitchFamily="34" charset="0"/>
                <a:cs typeface="Arial" pitchFamily="34" charset="0"/>
              </a:rPr>
              <a:t>of </a:t>
            </a:r>
            <a:r>
              <a:rPr lang="en-US" sz="2000" smtClean="0">
                <a:solidFill>
                  <a:srgbClr val="000000"/>
                </a:solidFill>
                <a:latin typeface="Arial" pitchFamily="34" charset="0"/>
                <a:cs typeface="Arial" pitchFamily="34" charset="0"/>
              </a:rPr>
              <a:t>interest. Total </a:t>
            </a:r>
            <a:r>
              <a:rPr lang="en-US" sz="2000" dirty="0" smtClean="0">
                <a:solidFill>
                  <a:srgbClr val="000000"/>
                </a:solidFill>
                <a:latin typeface="Arial" pitchFamily="34" charset="0"/>
                <a:cs typeface="Arial" pitchFamily="34" charset="0"/>
              </a:rPr>
              <a:t>volume: 4 ml</a:t>
            </a:r>
            <a:endParaRPr lang="en-US" sz="1200" dirty="0"/>
          </a:p>
        </p:txBody>
      </p:sp>
      <p:sp>
        <p:nvSpPr>
          <p:cNvPr id="9" name="Rectangle 5"/>
          <p:cNvSpPr/>
          <p:nvPr/>
        </p:nvSpPr>
        <p:spPr>
          <a:xfrm>
            <a:off x="611560" y="904201"/>
            <a:ext cx="8326174" cy="1015663"/>
          </a:xfrm>
          <a:prstGeom prst="rect">
            <a:avLst/>
          </a:prstGeom>
        </p:spPr>
        <p:txBody>
          <a:bodyPr wrap="square">
            <a:spAutoFit/>
          </a:bodyPr>
          <a:lstStyle/>
          <a:p>
            <a:r>
              <a:rPr lang="en-US" sz="2000" dirty="0">
                <a:solidFill>
                  <a:srgbClr val="000000"/>
                </a:solidFill>
                <a:latin typeface="Arial" pitchFamily="34" charset="0"/>
                <a:cs typeface="Arial" pitchFamily="34" charset="0"/>
              </a:rPr>
              <a:t>Reference </a:t>
            </a:r>
            <a:r>
              <a:rPr lang="en-US" sz="2000" dirty="0" smtClean="0">
                <a:solidFill>
                  <a:srgbClr val="000000"/>
                </a:solidFill>
                <a:latin typeface="Arial" pitchFamily="34" charset="0"/>
                <a:cs typeface="Arial" pitchFamily="34" charset="0"/>
              </a:rPr>
              <a:t>substance: 	Toluene </a:t>
            </a:r>
            <a:r>
              <a:rPr lang="en-US" sz="2000" dirty="0">
                <a:solidFill>
                  <a:srgbClr val="000000"/>
                </a:solidFill>
                <a:latin typeface="Arial" pitchFamily="34" charset="0"/>
                <a:cs typeface="Arial" pitchFamily="34" charset="0"/>
              </a:rPr>
              <a:t>of known content</a:t>
            </a:r>
          </a:p>
          <a:p>
            <a:r>
              <a:rPr lang="en-US" sz="2000" dirty="0">
                <a:solidFill>
                  <a:srgbClr val="000000"/>
                </a:solidFill>
                <a:latin typeface="Arial" pitchFamily="34" charset="0"/>
                <a:cs typeface="Arial" pitchFamily="34" charset="0"/>
              </a:rPr>
              <a:t>Internal </a:t>
            </a:r>
            <a:r>
              <a:rPr lang="en-US" sz="2000" dirty="0" smtClean="0">
                <a:solidFill>
                  <a:srgbClr val="000000"/>
                </a:solidFill>
                <a:latin typeface="Arial" pitchFamily="34" charset="0"/>
                <a:cs typeface="Arial" pitchFamily="34" charset="0"/>
              </a:rPr>
              <a:t>standard (IS): </a:t>
            </a:r>
            <a:r>
              <a:rPr lang="en-US" sz="2000" dirty="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Ethylbenzene</a:t>
            </a:r>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Solvent: 		</a:t>
            </a:r>
            <a:r>
              <a:rPr lang="en-US" sz="2000" dirty="0" err="1" smtClean="0">
                <a:solidFill>
                  <a:srgbClr val="000000"/>
                </a:solidFill>
                <a:latin typeface="Arial" pitchFamily="34" charset="0"/>
                <a:cs typeface="Arial" pitchFamily="34" charset="0"/>
              </a:rPr>
              <a:t>Dimethylsulfoxide</a:t>
            </a:r>
            <a:r>
              <a:rPr lang="en-US" sz="2000" dirty="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(DMSO)</a:t>
            </a:r>
            <a:r>
              <a:rPr lang="en-US" sz="2000" dirty="0" smtClean="0">
                <a:latin typeface="Arial" pitchFamily="34" charset="0"/>
                <a:cs typeface="Arial" pitchFamily="34" charset="0"/>
              </a:rPr>
              <a:t>, </a:t>
            </a:r>
            <a:r>
              <a:rPr lang="en-US" sz="2000" dirty="0" smtClean="0">
                <a:solidFill>
                  <a:srgbClr val="000000"/>
                </a:solidFill>
                <a:latin typeface="Arial" pitchFamily="34" charset="0"/>
                <a:cs typeface="Arial" pitchFamily="34" charset="0"/>
              </a:rPr>
              <a:t>Headspace Quality </a:t>
            </a:r>
            <a:endParaRPr lang="en-GB"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8828514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CH" sz="2400" dirty="0">
                <a:latin typeface="Arial" pitchFamily="34" charset="0"/>
                <a:cs typeface="Arial" pitchFamily="34" charset="0"/>
              </a:rPr>
              <a:t>Description of sample preparation</a:t>
            </a:r>
            <a:endParaRPr lang="en-GB" sz="2400" dirty="0" smtClean="0"/>
          </a:p>
        </p:txBody>
      </p:sp>
      <p:sp>
        <p:nvSpPr>
          <p:cNvPr id="9220" name="Rectangle 3"/>
          <p:cNvSpPr txBox="1">
            <a:spLocks noChangeArrowheads="1"/>
          </p:cNvSpPr>
          <p:nvPr/>
        </p:nvSpPr>
        <p:spPr bwMode="auto">
          <a:xfrm>
            <a:off x="395288" y="968853"/>
            <a:ext cx="8607425" cy="230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tabLst>
                <a:tab pos="1257300" algn="l"/>
                <a:tab pos="2239963" algn="l"/>
              </a:tabLst>
            </a:pPr>
            <a:r>
              <a:rPr lang="en-US" sz="2000" dirty="0">
                <a:solidFill>
                  <a:srgbClr val="000000"/>
                </a:solidFill>
                <a:latin typeface="Arial" pitchFamily="34" charset="0"/>
                <a:cs typeface="Arial" pitchFamily="34" charset="0"/>
              </a:rPr>
              <a:t>Level 0	no Toluene added, only internal standard (</a:t>
            </a:r>
            <a:r>
              <a:rPr lang="en-US" sz="2000" dirty="0" err="1">
                <a:solidFill>
                  <a:srgbClr val="000000"/>
                </a:solidFill>
                <a:latin typeface="Arial" pitchFamily="34" charset="0"/>
                <a:cs typeface="Arial" pitchFamily="34" charset="0"/>
              </a:rPr>
              <a:t>Ethylbenzene</a:t>
            </a:r>
            <a:r>
              <a:rPr lang="en-US" sz="2000" dirty="0">
                <a:solidFill>
                  <a:srgbClr val="000000"/>
                </a:solidFill>
                <a:latin typeface="Arial" pitchFamily="34" charset="0"/>
                <a:cs typeface="Arial" pitchFamily="34" charset="0"/>
              </a:rPr>
              <a:t>)</a:t>
            </a:r>
          </a:p>
          <a:p>
            <a:pPr>
              <a:tabLst>
                <a:tab pos="1257300" algn="l"/>
                <a:tab pos="2239963" algn="l"/>
              </a:tabLst>
            </a:pPr>
            <a:r>
              <a:rPr lang="en-US" sz="2000" dirty="0">
                <a:solidFill>
                  <a:srgbClr val="000000"/>
                </a:solidFill>
                <a:latin typeface="Arial" pitchFamily="34" charset="0"/>
                <a:cs typeface="Arial" pitchFamily="34" charset="0"/>
              </a:rPr>
              <a:t>Level 1	2.5 µg 	Toluene / ml	=	0.05% Toluene in relation to AI</a:t>
            </a:r>
          </a:p>
          <a:p>
            <a:pPr>
              <a:tabLst>
                <a:tab pos="1257300" algn="l"/>
                <a:tab pos="2239963" algn="l"/>
              </a:tabLst>
            </a:pPr>
            <a:r>
              <a:rPr lang="en-US" sz="2000" dirty="0">
                <a:solidFill>
                  <a:srgbClr val="000000"/>
                </a:solidFill>
                <a:latin typeface="Arial" pitchFamily="34" charset="0"/>
                <a:cs typeface="Arial" pitchFamily="34" charset="0"/>
              </a:rPr>
              <a:t>Level 2	5 µg 	Toluene / ml	=	0.10% Toluene in relation to AI</a:t>
            </a:r>
          </a:p>
          <a:p>
            <a:pPr>
              <a:tabLst>
                <a:tab pos="1257300" algn="l"/>
                <a:tab pos="2239963" algn="l"/>
              </a:tabLst>
            </a:pPr>
            <a:r>
              <a:rPr lang="en-US" sz="2000" dirty="0">
                <a:solidFill>
                  <a:srgbClr val="000000"/>
                </a:solidFill>
                <a:latin typeface="Arial" pitchFamily="34" charset="0"/>
                <a:cs typeface="Arial" pitchFamily="34" charset="0"/>
              </a:rPr>
              <a:t>Level 3	12.5 µg 	Toluene / ml	=	0.25% Toluene in relation to AI</a:t>
            </a:r>
          </a:p>
          <a:p>
            <a:pPr>
              <a:tabLst>
                <a:tab pos="1257300" algn="l"/>
                <a:tab pos="2239963" algn="l"/>
              </a:tabLst>
            </a:pPr>
            <a:r>
              <a:rPr lang="en-US" sz="2000" dirty="0">
                <a:solidFill>
                  <a:srgbClr val="000000"/>
                </a:solidFill>
                <a:latin typeface="Arial" pitchFamily="34" charset="0"/>
                <a:cs typeface="Arial" pitchFamily="34" charset="0"/>
              </a:rPr>
              <a:t>Level 4	25 µg 	Toluene / ml	=	0.50% Toluene in relation to AI</a:t>
            </a:r>
          </a:p>
          <a:p>
            <a:pPr>
              <a:tabLst>
                <a:tab pos="1257300" algn="l"/>
                <a:tab pos="2239963" algn="l"/>
              </a:tabLst>
            </a:pPr>
            <a:r>
              <a:rPr lang="en-US" sz="2000" dirty="0">
                <a:solidFill>
                  <a:srgbClr val="000000"/>
                </a:solidFill>
                <a:latin typeface="Arial" pitchFamily="34" charset="0"/>
                <a:cs typeface="Arial" pitchFamily="34" charset="0"/>
              </a:rPr>
              <a:t>Level 5	50 µg 	Toluene / ml	=	1.00% Toluene in relation to AI</a:t>
            </a:r>
            <a:endParaRPr lang="en-US" sz="1200" dirty="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8" name="Rectangle 9"/>
          <p:cNvSpPr/>
          <p:nvPr/>
        </p:nvSpPr>
        <p:spPr>
          <a:xfrm>
            <a:off x="400580" y="4539740"/>
            <a:ext cx="8333160" cy="707886"/>
          </a:xfrm>
          <a:prstGeom prst="rect">
            <a:avLst/>
          </a:prstGeom>
        </p:spPr>
        <p:txBody>
          <a:bodyPr wrap="square">
            <a:spAutoFit/>
          </a:bodyPr>
          <a:lstStyle/>
          <a:p>
            <a:r>
              <a:rPr lang="en-US" sz="2000" dirty="0">
                <a:solidFill>
                  <a:srgbClr val="000000"/>
                </a:solidFill>
                <a:latin typeface="Arial" pitchFamily="34" charset="0"/>
                <a:cs typeface="Arial" pitchFamily="34" charset="0"/>
              </a:rPr>
              <a:t>Sample weight: 	Sufficient amount of sample to contain </a:t>
            </a:r>
            <a:r>
              <a:rPr lang="en-US" sz="2000" b="1" dirty="0">
                <a:solidFill>
                  <a:srgbClr val="FF0000"/>
                </a:solidFill>
                <a:latin typeface="Arial" pitchFamily="34" charset="0"/>
                <a:cs typeface="Arial" pitchFamily="34" charset="0"/>
              </a:rPr>
              <a:t>20 mg </a:t>
            </a:r>
            <a:r>
              <a:rPr lang="en-US" sz="2000" dirty="0">
                <a:solidFill>
                  <a:srgbClr val="000000"/>
                </a:solidFill>
                <a:latin typeface="Arial" pitchFamily="34" charset="0"/>
                <a:cs typeface="Arial" pitchFamily="34" charset="0"/>
              </a:rPr>
              <a:t>of active ingredient </a:t>
            </a:r>
            <a:r>
              <a:rPr lang="en-US" sz="2000" dirty="0" smtClean="0">
                <a:solidFill>
                  <a:srgbClr val="000000"/>
                </a:solidFill>
                <a:latin typeface="Arial" pitchFamily="34" charset="0"/>
                <a:cs typeface="Arial" pitchFamily="34" charset="0"/>
              </a:rPr>
              <a:t>of </a:t>
            </a:r>
            <a:r>
              <a:rPr lang="en-US" sz="2000" smtClean="0">
                <a:solidFill>
                  <a:srgbClr val="000000"/>
                </a:solidFill>
                <a:latin typeface="Arial" pitchFamily="34" charset="0"/>
                <a:cs typeface="Arial" pitchFamily="34" charset="0"/>
              </a:rPr>
              <a:t>interest. Total </a:t>
            </a:r>
            <a:r>
              <a:rPr lang="en-US" sz="2000" dirty="0" smtClean="0">
                <a:solidFill>
                  <a:srgbClr val="000000"/>
                </a:solidFill>
                <a:latin typeface="Arial" pitchFamily="34" charset="0"/>
                <a:cs typeface="Arial" pitchFamily="34" charset="0"/>
              </a:rPr>
              <a:t>volume: 4 ml</a:t>
            </a:r>
            <a:endParaRPr lang="en-US" sz="1200" dirty="0"/>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pic>
        <p:nvPicPr>
          <p:cNvPr id="10" name="Grafik 2"/>
          <p:cNvPicPr>
            <a:picLocks noChangeAspect="1"/>
          </p:cNvPicPr>
          <p:nvPr/>
        </p:nvPicPr>
        <p:blipFill rotWithShape="1">
          <a:blip r:embed="rId3" cstate="print">
            <a:extLst>
              <a:ext uri="{28A0092B-C50C-407E-A947-70E740481C1C}">
                <a14:useLocalDpi xmlns:a14="http://schemas.microsoft.com/office/drawing/2010/main" val="0"/>
              </a:ext>
            </a:extLst>
          </a:blip>
          <a:srcRect t="22572" b="32810"/>
          <a:stretch/>
        </p:blipFill>
        <p:spPr>
          <a:xfrm>
            <a:off x="377983" y="2895377"/>
            <a:ext cx="8599267" cy="2878052"/>
          </a:xfrm>
          <a:prstGeom prst="rect">
            <a:avLst/>
          </a:prstGeom>
        </p:spPr>
      </p:pic>
      <p:sp>
        <p:nvSpPr>
          <p:cNvPr id="11" name="Textfeld 10"/>
          <p:cNvSpPr txBox="1"/>
          <p:nvPr/>
        </p:nvSpPr>
        <p:spPr>
          <a:xfrm>
            <a:off x="1159476"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0</a:t>
            </a:r>
          </a:p>
        </p:txBody>
      </p:sp>
      <p:sp>
        <p:nvSpPr>
          <p:cNvPr id="12" name="Textfeld 11"/>
          <p:cNvSpPr txBox="1"/>
          <p:nvPr/>
        </p:nvSpPr>
        <p:spPr>
          <a:xfrm>
            <a:off x="2411760"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1</a:t>
            </a:r>
          </a:p>
        </p:txBody>
      </p:sp>
      <p:sp>
        <p:nvSpPr>
          <p:cNvPr id="13" name="Textfeld 12"/>
          <p:cNvSpPr txBox="1"/>
          <p:nvPr/>
        </p:nvSpPr>
        <p:spPr>
          <a:xfrm>
            <a:off x="3751764"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2</a:t>
            </a:r>
          </a:p>
        </p:txBody>
      </p:sp>
      <p:sp>
        <p:nvSpPr>
          <p:cNvPr id="14" name="Textfeld 13"/>
          <p:cNvSpPr txBox="1"/>
          <p:nvPr/>
        </p:nvSpPr>
        <p:spPr>
          <a:xfrm>
            <a:off x="5047908"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3</a:t>
            </a:r>
          </a:p>
        </p:txBody>
      </p:sp>
      <p:sp>
        <p:nvSpPr>
          <p:cNvPr id="15" name="Textfeld 14"/>
          <p:cNvSpPr txBox="1"/>
          <p:nvPr/>
        </p:nvSpPr>
        <p:spPr>
          <a:xfrm>
            <a:off x="6344052"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4</a:t>
            </a:r>
          </a:p>
        </p:txBody>
      </p:sp>
      <p:sp>
        <p:nvSpPr>
          <p:cNvPr id="16" name="Textfeld 15"/>
          <p:cNvSpPr txBox="1"/>
          <p:nvPr/>
        </p:nvSpPr>
        <p:spPr>
          <a:xfrm>
            <a:off x="7568188" y="5229200"/>
            <a:ext cx="820236" cy="319867"/>
          </a:xfrm>
          <a:prstGeom prst="rect">
            <a:avLst/>
          </a:prstGeom>
          <a:noFill/>
        </p:spPr>
        <p:txBody>
          <a:bodyPr wrap="none" rtlCol="0">
            <a:normAutofit/>
          </a:bodyPr>
          <a:lstStyle/>
          <a:p>
            <a:pPr>
              <a:spcBef>
                <a:spcPts val="600"/>
              </a:spcBef>
            </a:pPr>
            <a:r>
              <a:rPr lang="de-CH" sz="1400" b="1" dirty="0" smtClean="0">
                <a:solidFill>
                  <a:srgbClr val="000000"/>
                </a:solidFill>
              </a:rPr>
              <a:t>Level 5</a:t>
            </a:r>
          </a:p>
        </p:txBody>
      </p:sp>
    </p:spTree>
    <p:extLst>
      <p:ext uri="{BB962C8B-B14F-4D97-AF65-F5344CB8AC3E}">
        <p14:creationId xmlns:p14="http://schemas.microsoft.com/office/powerpoint/2010/main" val="181479801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Participating Laboratories</a:t>
            </a:r>
            <a:endParaRPr lang="en-GB" sz="2400" dirty="0" smtClean="0"/>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33750527"/>
              </p:ext>
            </p:extLst>
          </p:nvPr>
        </p:nvGraphicFramePr>
        <p:xfrm>
          <a:off x="611560" y="759398"/>
          <a:ext cx="8064897" cy="5076940"/>
        </p:xfrm>
        <a:graphic>
          <a:graphicData uri="http://schemas.openxmlformats.org/drawingml/2006/table">
            <a:tbl>
              <a:tblPr firstRow="1" bandRow="1">
                <a:tableStyleId>{5C22544A-7EE6-4342-B048-85BDC9FD1C3A}</a:tableStyleId>
              </a:tblPr>
              <a:tblGrid>
                <a:gridCol w="1584177"/>
                <a:gridCol w="1800200"/>
                <a:gridCol w="4680520"/>
              </a:tblGrid>
              <a:tr h="474460">
                <a:tc>
                  <a:txBody>
                    <a:bodyPr/>
                    <a:lstStyle/>
                    <a:p>
                      <a:r>
                        <a:rPr lang="de-CH" dirty="0" smtClean="0"/>
                        <a:t>Country</a:t>
                      </a:r>
                      <a:endParaRPr lang="de-CH" dirty="0"/>
                    </a:p>
                  </a:txBody>
                  <a:tcPr/>
                </a:tc>
                <a:tc>
                  <a:txBody>
                    <a:bodyPr/>
                    <a:lstStyle/>
                    <a:p>
                      <a:r>
                        <a:rPr lang="de-CH" dirty="0" smtClean="0"/>
                        <a:t>Name</a:t>
                      </a:r>
                      <a:endParaRPr lang="de-CH" dirty="0"/>
                    </a:p>
                  </a:txBody>
                  <a:tcPr/>
                </a:tc>
                <a:tc>
                  <a:txBody>
                    <a:bodyPr/>
                    <a:lstStyle/>
                    <a:p>
                      <a:r>
                        <a:rPr lang="de-CH" dirty="0" smtClean="0"/>
                        <a:t>Organisation</a:t>
                      </a:r>
                      <a:endParaRPr lang="de-CH" dirty="0"/>
                    </a:p>
                  </a:txBody>
                  <a:tcPr/>
                </a:tc>
              </a:tr>
              <a:tr h="307969">
                <a:tc>
                  <a:txBody>
                    <a:bodyPr/>
                    <a:lstStyle/>
                    <a:p>
                      <a:r>
                        <a:rPr lang="de-CH" sz="1600" dirty="0" smtClean="0"/>
                        <a:t>Switzerland</a:t>
                      </a:r>
                      <a:endParaRPr lang="de-CH" sz="1600" dirty="0"/>
                    </a:p>
                  </a:txBody>
                  <a:tcPr/>
                </a:tc>
                <a:tc>
                  <a:txBody>
                    <a:bodyPr/>
                    <a:lstStyle/>
                    <a:p>
                      <a:r>
                        <a:rPr lang="de-CH" sz="1600" dirty="0" smtClean="0"/>
                        <a:t>R. Kettner</a:t>
                      </a:r>
                      <a:endParaRPr lang="de-CH" sz="1600" dirty="0"/>
                    </a:p>
                  </a:txBody>
                  <a:tcPr/>
                </a:tc>
                <a:tc>
                  <a:txBody>
                    <a:bodyPr/>
                    <a:lstStyle/>
                    <a:p>
                      <a:r>
                        <a:rPr lang="de-CH" sz="1600" dirty="0" smtClean="0"/>
                        <a:t>Syngenta Crop Protection AG</a:t>
                      </a:r>
                      <a:endParaRPr lang="de-CH" sz="1600" dirty="0"/>
                    </a:p>
                  </a:txBody>
                  <a:tcPr/>
                </a:tc>
              </a:tr>
              <a:tr h="307969">
                <a:tc>
                  <a:txBody>
                    <a:bodyPr/>
                    <a:lstStyle/>
                    <a:p>
                      <a:r>
                        <a:rPr lang="de-CH" sz="1600" dirty="0" smtClean="0"/>
                        <a:t>Switzerland</a:t>
                      </a:r>
                      <a:endParaRPr lang="de-CH" sz="1600" dirty="0"/>
                    </a:p>
                  </a:txBody>
                  <a:tcPr/>
                </a:tc>
                <a:tc>
                  <a:txBody>
                    <a:bodyPr/>
                    <a:lstStyle/>
                    <a:p>
                      <a:r>
                        <a:rPr lang="de-CH" sz="1600" dirty="0" smtClean="0"/>
                        <a:t>U. Schaller</a:t>
                      </a:r>
                      <a:endParaRPr lang="de-CH" sz="1600" dirty="0"/>
                    </a:p>
                  </a:txBody>
                  <a:tcPr/>
                </a:tc>
                <a:tc>
                  <a:txBody>
                    <a:bodyPr/>
                    <a:lstStyle/>
                    <a:p>
                      <a:r>
                        <a:rPr lang="de-CH" sz="1600" dirty="0" smtClean="0"/>
                        <a:t>Agroscope</a:t>
                      </a:r>
                      <a:endParaRPr lang="de-CH" sz="1600" dirty="0"/>
                    </a:p>
                  </a:txBody>
                  <a:tcPr/>
                </a:tc>
              </a:tr>
              <a:tr h="307969">
                <a:tc>
                  <a:txBody>
                    <a:bodyPr/>
                    <a:lstStyle/>
                    <a:p>
                      <a:r>
                        <a:rPr lang="de-CH" sz="1600" dirty="0" smtClean="0"/>
                        <a:t>Germany</a:t>
                      </a:r>
                      <a:endParaRPr lang="de-CH" sz="1600" dirty="0"/>
                    </a:p>
                  </a:txBody>
                  <a:tcPr/>
                </a:tc>
                <a:tc>
                  <a:txBody>
                    <a:bodyPr/>
                    <a:lstStyle/>
                    <a:p>
                      <a:r>
                        <a:rPr lang="de-CH" sz="1600" dirty="0" smtClean="0"/>
                        <a:t>T. Bowen</a:t>
                      </a:r>
                      <a:endParaRPr lang="de-CH" sz="1600" dirty="0"/>
                    </a:p>
                  </a:txBody>
                  <a:tcPr/>
                </a:tc>
                <a:tc>
                  <a:txBody>
                    <a:bodyPr/>
                    <a:lstStyle/>
                    <a:p>
                      <a:r>
                        <a:rPr lang="de-CH" sz="1600" dirty="0" smtClean="0"/>
                        <a:t>Bayer Crop Science AG</a:t>
                      </a:r>
                      <a:endParaRPr lang="de-CH" sz="1600" dirty="0"/>
                    </a:p>
                  </a:txBody>
                  <a:tcPr/>
                </a:tc>
              </a:tr>
              <a:tr h="307969">
                <a:tc>
                  <a:txBody>
                    <a:bodyPr/>
                    <a:lstStyle/>
                    <a:p>
                      <a:r>
                        <a:rPr lang="de-CH" sz="1600" dirty="0" smtClean="0"/>
                        <a:t>Germany</a:t>
                      </a:r>
                      <a:endParaRPr lang="de-CH"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t>P.</a:t>
                      </a:r>
                      <a:r>
                        <a:rPr lang="de-CH" sz="1600" baseline="0" dirty="0" smtClean="0"/>
                        <a:t> Wagener</a:t>
                      </a:r>
                      <a:endParaRPr lang="de-CH"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t>Bayer Crop Science AG</a:t>
                      </a:r>
                    </a:p>
                  </a:txBody>
                  <a:tcPr/>
                </a:tc>
              </a:tr>
              <a:tr h="307969">
                <a:tc>
                  <a:txBody>
                    <a:bodyPr/>
                    <a:lstStyle/>
                    <a:p>
                      <a:r>
                        <a:rPr lang="de-CH" sz="1600" dirty="0" smtClean="0"/>
                        <a:t>Germany</a:t>
                      </a:r>
                      <a:endParaRPr lang="de-CH" sz="1600" dirty="0"/>
                    </a:p>
                  </a:txBody>
                  <a:tcPr/>
                </a:tc>
                <a:tc>
                  <a:txBody>
                    <a:bodyPr/>
                    <a:lstStyle/>
                    <a:p>
                      <a:r>
                        <a:rPr lang="de-CH" sz="1600" dirty="0" smtClean="0"/>
                        <a:t>M. Haustein</a:t>
                      </a:r>
                      <a:endParaRPr lang="de-CH" sz="1600" dirty="0"/>
                    </a:p>
                  </a:txBody>
                  <a:tcPr/>
                </a:tc>
                <a:tc>
                  <a:txBody>
                    <a:bodyPr/>
                    <a:lstStyle/>
                    <a:p>
                      <a:r>
                        <a:rPr lang="de-CH" sz="1600" dirty="0" smtClean="0"/>
                        <a:t>Currenta GmbH &amp; Co. OHG</a:t>
                      </a:r>
                      <a:endParaRPr lang="de-CH" sz="1600" dirty="0"/>
                    </a:p>
                  </a:txBody>
                  <a:tcPr/>
                </a:tc>
              </a:tr>
              <a:tr h="307969">
                <a:tc>
                  <a:txBody>
                    <a:bodyPr/>
                    <a:lstStyle/>
                    <a:p>
                      <a:r>
                        <a:rPr lang="de-CH" sz="1600" dirty="0" smtClean="0"/>
                        <a:t>Austria</a:t>
                      </a:r>
                      <a:endParaRPr lang="de-CH" sz="1600" dirty="0"/>
                    </a:p>
                  </a:txBody>
                  <a:tcPr/>
                </a:tc>
                <a:tc>
                  <a:txBody>
                    <a:bodyPr/>
                    <a:lstStyle/>
                    <a:p>
                      <a:r>
                        <a:rPr lang="de-CH" sz="1600" smtClean="0"/>
                        <a:t>C. Czerwenka</a:t>
                      </a:r>
                      <a:endParaRPr lang="de-CH" sz="1600"/>
                    </a:p>
                  </a:txBody>
                  <a:tcPr/>
                </a:tc>
                <a:tc>
                  <a:txBody>
                    <a:bodyPr/>
                    <a:lstStyle/>
                    <a:p>
                      <a:r>
                        <a:rPr lang="de-CH" sz="1600" dirty="0" smtClean="0"/>
                        <a:t>Austrian Agency for Health and Food Safety</a:t>
                      </a:r>
                      <a:endParaRPr lang="de-CH" sz="1600" dirty="0"/>
                    </a:p>
                  </a:txBody>
                  <a:tcPr/>
                </a:tc>
              </a:tr>
              <a:tr h="307969">
                <a:tc>
                  <a:txBody>
                    <a:bodyPr/>
                    <a:lstStyle/>
                    <a:p>
                      <a:r>
                        <a:rPr lang="de-CH" sz="1600" dirty="0" smtClean="0"/>
                        <a:t>Netherlands</a:t>
                      </a:r>
                      <a:endParaRPr lang="de-CH" sz="1600" dirty="0"/>
                    </a:p>
                  </a:txBody>
                  <a:tcPr/>
                </a:tc>
                <a:tc>
                  <a:txBody>
                    <a:bodyPr/>
                    <a:lstStyle/>
                    <a:p>
                      <a:r>
                        <a:rPr lang="de-CH" sz="1600" dirty="0" smtClean="0"/>
                        <a:t>M. Bos</a:t>
                      </a:r>
                      <a:endParaRPr lang="de-CH" sz="1600" dirty="0"/>
                    </a:p>
                  </a:txBody>
                  <a:tcPr/>
                </a:tc>
                <a:tc>
                  <a:txBody>
                    <a:bodyPr/>
                    <a:lstStyle/>
                    <a:p>
                      <a:r>
                        <a:rPr lang="de-CH" sz="1600" dirty="0" smtClean="0"/>
                        <a:t>Cerexagri BV</a:t>
                      </a:r>
                      <a:endParaRPr lang="de-CH" sz="1600" dirty="0"/>
                    </a:p>
                  </a:txBody>
                  <a:tcPr/>
                </a:tc>
              </a:tr>
              <a:tr h="307969">
                <a:tc>
                  <a:txBody>
                    <a:bodyPr/>
                    <a:lstStyle/>
                    <a:p>
                      <a:r>
                        <a:rPr lang="de-CH" sz="1600" dirty="0" smtClean="0"/>
                        <a:t>Denmark</a:t>
                      </a:r>
                      <a:endParaRPr lang="de-CH" sz="1600" dirty="0"/>
                    </a:p>
                  </a:txBody>
                  <a:tcPr/>
                </a:tc>
                <a:tc>
                  <a:txBody>
                    <a:bodyPr/>
                    <a:lstStyle/>
                    <a:p>
                      <a:r>
                        <a:rPr lang="de-CH" sz="1600" dirty="0" smtClean="0"/>
                        <a:t>E. Jacobsen</a:t>
                      </a:r>
                      <a:endParaRPr lang="de-CH" sz="1600" dirty="0"/>
                    </a:p>
                  </a:txBody>
                  <a:tcPr/>
                </a:tc>
                <a:tc>
                  <a:txBody>
                    <a:bodyPr/>
                    <a:lstStyle/>
                    <a:p>
                      <a:r>
                        <a:rPr lang="de-CH" sz="1600" dirty="0" smtClean="0"/>
                        <a:t>Danish Technological Institute</a:t>
                      </a:r>
                      <a:endParaRPr lang="de-CH" sz="1600" dirty="0"/>
                    </a:p>
                  </a:txBody>
                  <a:tcPr/>
                </a:tc>
              </a:tr>
              <a:tr h="538945">
                <a:tc>
                  <a:txBody>
                    <a:bodyPr/>
                    <a:lstStyle/>
                    <a:p>
                      <a:r>
                        <a:rPr lang="de-CH" sz="1600" dirty="0" smtClean="0"/>
                        <a:t>Czech</a:t>
                      </a:r>
                      <a:r>
                        <a:rPr lang="de-CH" sz="1600" baseline="0" dirty="0" smtClean="0"/>
                        <a:t> Rep.</a:t>
                      </a:r>
                      <a:endParaRPr lang="de-CH" sz="1600" dirty="0"/>
                    </a:p>
                  </a:txBody>
                  <a:tcPr/>
                </a:tc>
                <a:tc>
                  <a:txBody>
                    <a:bodyPr/>
                    <a:lstStyle/>
                    <a:p>
                      <a:r>
                        <a:rPr lang="de-CH" sz="1600" dirty="0" smtClean="0"/>
                        <a:t>O. Novakova</a:t>
                      </a:r>
                      <a:endParaRPr lang="de-CH" sz="1600" dirty="0"/>
                    </a:p>
                  </a:txBody>
                  <a:tcPr/>
                </a:tc>
                <a:tc>
                  <a:txBody>
                    <a:bodyPr/>
                    <a:lstStyle/>
                    <a:p>
                      <a:r>
                        <a:rPr lang="de-CH" sz="1600" dirty="0" smtClean="0"/>
                        <a:t>Central Institute for Supervising and Testing in Agriculture, National Reference Lab.</a:t>
                      </a:r>
                      <a:endParaRPr lang="de-CH" sz="1600" dirty="0"/>
                    </a:p>
                  </a:txBody>
                  <a:tcPr/>
                </a:tc>
              </a:tr>
              <a:tr h="307969">
                <a:tc>
                  <a:txBody>
                    <a:bodyPr/>
                    <a:lstStyle/>
                    <a:p>
                      <a:r>
                        <a:rPr lang="de-CH" sz="1600" dirty="0" smtClean="0"/>
                        <a:t>Belgium</a:t>
                      </a:r>
                      <a:endParaRPr lang="de-CH" sz="1600" dirty="0"/>
                    </a:p>
                  </a:txBody>
                  <a:tcPr/>
                </a:tc>
                <a:tc>
                  <a:txBody>
                    <a:bodyPr/>
                    <a:lstStyle/>
                    <a:p>
                      <a:r>
                        <a:rPr lang="de-CH" sz="1600" dirty="0" smtClean="0"/>
                        <a:t>O. Pigeon</a:t>
                      </a:r>
                      <a:endParaRPr lang="de-CH" sz="1600" dirty="0"/>
                    </a:p>
                  </a:txBody>
                  <a:tcPr/>
                </a:tc>
                <a:tc>
                  <a:txBody>
                    <a:bodyPr/>
                    <a:lstStyle/>
                    <a:p>
                      <a:r>
                        <a:rPr lang="de-CH" sz="1600" dirty="0" smtClean="0"/>
                        <a:t>Wallon Agricultural Research Centre</a:t>
                      </a:r>
                      <a:endParaRPr lang="de-CH" sz="1600" dirty="0"/>
                    </a:p>
                  </a:txBody>
                  <a:tcPr/>
                </a:tc>
              </a:tr>
              <a:tr h="307969">
                <a:tc>
                  <a:txBody>
                    <a:bodyPr/>
                    <a:lstStyle/>
                    <a:p>
                      <a:r>
                        <a:rPr lang="de-CH" sz="1600" dirty="0" smtClean="0"/>
                        <a:t>India</a:t>
                      </a:r>
                      <a:endParaRPr lang="de-CH" sz="1600" dirty="0"/>
                    </a:p>
                  </a:txBody>
                  <a:tcPr/>
                </a:tc>
                <a:tc>
                  <a:txBody>
                    <a:bodyPr/>
                    <a:lstStyle/>
                    <a:p>
                      <a:r>
                        <a:rPr lang="de-CH" sz="1600" dirty="0" smtClean="0"/>
                        <a:t>S. Khot</a:t>
                      </a:r>
                      <a:endParaRPr lang="de-CH" sz="1600" dirty="0"/>
                    </a:p>
                  </a:txBody>
                  <a:tcPr/>
                </a:tc>
                <a:tc>
                  <a:txBody>
                    <a:bodyPr/>
                    <a:lstStyle/>
                    <a:p>
                      <a:r>
                        <a:rPr lang="de-CH" sz="1600" dirty="0" smtClean="0"/>
                        <a:t>Syngenta Bioscience Pvt. Ltd.</a:t>
                      </a:r>
                      <a:endParaRPr lang="de-CH" sz="1600" dirty="0"/>
                    </a:p>
                  </a:txBody>
                  <a:tcPr/>
                </a:tc>
              </a:tr>
              <a:tr h="307969">
                <a:tc>
                  <a:txBody>
                    <a:bodyPr/>
                    <a:lstStyle/>
                    <a:p>
                      <a:r>
                        <a:rPr lang="de-CH" sz="1600" dirty="0" smtClean="0"/>
                        <a:t>China</a:t>
                      </a:r>
                      <a:endParaRPr lang="de-CH" sz="1600" dirty="0"/>
                    </a:p>
                  </a:txBody>
                  <a:tcPr/>
                </a:tc>
                <a:tc>
                  <a:txBody>
                    <a:bodyPr/>
                    <a:lstStyle/>
                    <a:p>
                      <a:r>
                        <a:rPr lang="de-CH" sz="1600" dirty="0" smtClean="0"/>
                        <a:t>R. Joseph</a:t>
                      </a:r>
                      <a:endParaRPr lang="de-CH" sz="1600" dirty="0"/>
                    </a:p>
                  </a:txBody>
                  <a:tcPr/>
                </a:tc>
                <a:tc>
                  <a:txBody>
                    <a:bodyPr/>
                    <a:lstStyle/>
                    <a:p>
                      <a:r>
                        <a:rPr lang="de-CH" sz="1600" dirty="0" smtClean="0"/>
                        <a:t>Jiangsu Rotam Chemistry</a:t>
                      </a:r>
                      <a:endParaRPr lang="de-CH" sz="1600" dirty="0"/>
                    </a:p>
                  </a:txBody>
                  <a:tcPr/>
                </a:tc>
              </a:tr>
              <a:tr h="118684">
                <a:tc>
                  <a:txBody>
                    <a:bodyPr/>
                    <a:lstStyle/>
                    <a:p>
                      <a:r>
                        <a:rPr lang="de-CH" sz="1600" dirty="0" smtClean="0"/>
                        <a:t>China</a:t>
                      </a:r>
                      <a:endParaRPr lang="de-CH" sz="1600" dirty="0"/>
                    </a:p>
                  </a:txBody>
                  <a:tcPr/>
                </a:tc>
                <a:tc>
                  <a:txBody>
                    <a:bodyPr/>
                    <a:lstStyle/>
                    <a:p>
                      <a:r>
                        <a:rPr lang="de-CH" sz="1600" dirty="0" smtClean="0"/>
                        <a:t>Y. Wang</a:t>
                      </a:r>
                      <a:endParaRPr lang="de-CH" sz="1600" dirty="0"/>
                    </a:p>
                  </a:txBody>
                  <a:tcPr/>
                </a:tc>
                <a:tc>
                  <a:txBody>
                    <a:bodyPr/>
                    <a:lstStyle/>
                    <a:p>
                      <a:r>
                        <a:rPr lang="de-CH" sz="1600" dirty="0" smtClean="0"/>
                        <a:t>Nutrichem Laboratory</a:t>
                      </a:r>
                      <a:r>
                        <a:rPr lang="de-CH" sz="1600" baseline="0" dirty="0" smtClean="0"/>
                        <a:t> Co Ltd.</a:t>
                      </a:r>
                      <a:endParaRPr lang="de-CH" sz="1600" dirty="0"/>
                    </a:p>
                  </a:txBody>
                  <a:tcPr/>
                </a:tc>
              </a:tr>
            </a:tbl>
          </a:graphicData>
        </a:graphic>
      </p:graphicFrame>
    </p:spTree>
    <p:extLst>
      <p:ext uri="{BB962C8B-B14F-4D97-AF65-F5344CB8AC3E}">
        <p14:creationId xmlns:p14="http://schemas.microsoft.com/office/powerpoint/2010/main" val="39025603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Comments from the Labs</a:t>
            </a:r>
            <a:endParaRPr lang="en-GB" sz="2400" dirty="0" smtClean="0"/>
          </a:p>
        </p:txBody>
      </p:sp>
      <p:sp>
        <p:nvSpPr>
          <p:cNvPr id="9220" name="Rectangle 3"/>
          <p:cNvSpPr txBox="1">
            <a:spLocks noChangeArrowheads="1"/>
          </p:cNvSpPr>
          <p:nvPr/>
        </p:nvSpPr>
        <p:spPr bwMode="auto">
          <a:xfrm>
            <a:off x="251520" y="968852"/>
            <a:ext cx="8784976" cy="483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r>
              <a:rPr lang="en-US" sz="2000" b="1" dirty="0"/>
              <a:t> Lab </a:t>
            </a:r>
            <a:r>
              <a:rPr lang="en-US" sz="2000" b="1" dirty="0" smtClean="0"/>
              <a:t>4: </a:t>
            </a:r>
            <a:r>
              <a:rPr lang="en-US" sz="2000" dirty="0"/>
              <a:t>Nitrogen instead of helium used as carrier </a:t>
            </a:r>
            <a:r>
              <a:rPr lang="en-US" sz="2000" dirty="0" smtClean="0"/>
              <a:t>gas.</a:t>
            </a:r>
            <a:r>
              <a:rPr lang="de-CH" sz="2000" dirty="0"/>
              <a:t> </a:t>
            </a:r>
            <a:r>
              <a:rPr lang="en-US" sz="2000" dirty="0" smtClean="0"/>
              <a:t>Recommendation to</a:t>
            </a:r>
            <a:br>
              <a:rPr lang="en-US" sz="2000" dirty="0" smtClean="0"/>
            </a:br>
            <a:r>
              <a:rPr lang="en-US" sz="2000" dirty="0" smtClean="0"/>
              <a:t> extend </a:t>
            </a:r>
            <a:r>
              <a:rPr lang="en-US" sz="2000" dirty="0"/>
              <a:t>the time of the temperature </a:t>
            </a:r>
            <a:r>
              <a:rPr lang="en-US" sz="2000" dirty="0" err="1"/>
              <a:t>programme</a:t>
            </a:r>
            <a:r>
              <a:rPr lang="en-US" sz="2000" dirty="0"/>
              <a:t> (formulation EC2)</a:t>
            </a:r>
            <a:endParaRPr lang="de-CH" sz="2000" dirty="0"/>
          </a:p>
          <a:p>
            <a:r>
              <a:rPr lang="de-DE" sz="2000" b="1" dirty="0"/>
              <a:t> Lab </a:t>
            </a:r>
            <a:r>
              <a:rPr lang="de-DE" sz="2000" b="1" dirty="0" smtClean="0"/>
              <a:t>5: </a:t>
            </a:r>
            <a:r>
              <a:rPr lang="en-US" sz="2000" dirty="0"/>
              <a:t>Injection volume 500 µl instead of 1000 µl; chromatography shortened due to MS detection, toluene-d8 used as internal standard.</a:t>
            </a:r>
            <a:endParaRPr lang="de-CH" sz="2000" dirty="0"/>
          </a:p>
          <a:p>
            <a:r>
              <a:rPr lang="en-US" sz="2000" dirty="0" smtClean="0"/>
              <a:t>MS </a:t>
            </a:r>
            <a:r>
              <a:rPr lang="en-US" sz="2000" dirty="0"/>
              <a:t>detection in SIM mode: ions for toluene m/z = 91 (quantifier), 92 (qualifier 1), 65 (qualifier 2), ions for toluene-d8 m/z = 98.</a:t>
            </a:r>
            <a:endParaRPr lang="de-CH" sz="2000" dirty="0"/>
          </a:p>
          <a:p>
            <a:r>
              <a:rPr lang="en-US" sz="2000" dirty="0" smtClean="0"/>
              <a:t>The </a:t>
            </a:r>
            <a:r>
              <a:rPr lang="en-US" sz="2000" dirty="0"/>
              <a:t>data were also evaluated by external calibration (using the internal standard D</a:t>
            </a:r>
            <a:r>
              <a:rPr lang="en-US" sz="2000" baseline="-25000" dirty="0"/>
              <a:t>8</a:t>
            </a:r>
            <a:r>
              <a:rPr lang="en-US" sz="2000" dirty="0"/>
              <a:t>-toluene). The obtained results were comparable to those obtained by standard addition. </a:t>
            </a:r>
            <a:br>
              <a:rPr lang="en-US" sz="2000" dirty="0"/>
            </a:br>
            <a:r>
              <a:rPr lang="en-US" sz="2000" dirty="0"/>
              <a:t>Column: DB5, 30 m, 0.32 mm, film thickness 0.25 µm</a:t>
            </a:r>
            <a:br>
              <a:rPr lang="en-US" sz="2000" dirty="0"/>
            </a:br>
            <a:r>
              <a:rPr lang="en-US" sz="2000" dirty="0"/>
              <a:t>Temp. program: 40°C for 7 min, 55°C/min ramp to 240°C, hold for 2 min.</a:t>
            </a:r>
            <a:br>
              <a:rPr lang="en-US" sz="2000" dirty="0"/>
            </a:br>
            <a:r>
              <a:rPr lang="en-US" sz="2000" dirty="0"/>
              <a:t>Detector temp.: 220°C</a:t>
            </a:r>
            <a:endParaRPr lang="de-CH" sz="2000" dirty="0"/>
          </a:p>
          <a:p>
            <a:pPr eaLnBrk="1" fontAlgn="ctr" hangingPunct="1"/>
            <a:r>
              <a:rPr lang="de-DE" sz="2000" b="1" dirty="0"/>
              <a:t>Lab </a:t>
            </a:r>
            <a:r>
              <a:rPr lang="de-DE" sz="2000" b="1" dirty="0" smtClean="0"/>
              <a:t>6:</a:t>
            </a:r>
            <a:r>
              <a:rPr lang="en-US" sz="2000" dirty="0"/>
              <a:t> Column: ZB-624, 60 m, 0.32 mm, film thickness 1.8 </a:t>
            </a:r>
            <a:r>
              <a:rPr lang="en-US" sz="2000" dirty="0" smtClean="0"/>
              <a:t>µm; Split </a:t>
            </a:r>
            <a:r>
              <a:rPr lang="en-US" sz="2000" dirty="0"/>
              <a:t>ratio: 15:1</a:t>
            </a:r>
            <a:r>
              <a:rPr lang="de-DE" sz="2000" dirty="0"/>
              <a:t/>
            </a:r>
            <a:br>
              <a:rPr lang="de-DE" sz="2000" dirty="0"/>
            </a:br>
            <a:r>
              <a:rPr lang="de-DE" sz="2000" b="1" dirty="0"/>
              <a:t>Lab </a:t>
            </a:r>
            <a:r>
              <a:rPr lang="de-DE" sz="2000" b="1" dirty="0" smtClean="0"/>
              <a:t>8:</a:t>
            </a:r>
            <a:r>
              <a:rPr lang="en-US" sz="2000" dirty="0"/>
              <a:t> Carrier gas: hydrogen, shaking time: 12 s, split ratio </a:t>
            </a:r>
            <a:r>
              <a:rPr lang="en-US" sz="2000" dirty="0" smtClean="0"/>
              <a:t>5:1</a:t>
            </a:r>
          </a:p>
          <a:p>
            <a:pPr eaLnBrk="1" fontAlgn="ctr" hangingPunct="1"/>
            <a:r>
              <a:rPr lang="de-DE" sz="2000" b="1" dirty="0"/>
              <a:t>Lab </a:t>
            </a:r>
            <a:r>
              <a:rPr lang="de-DE" sz="2000" b="1" dirty="0" smtClean="0"/>
              <a:t>9:</a:t>
            </a:r>
            <a:r>
              <a:rPr lang="en-US" sz="2000" dirty="0"/>
              <a:t> Analysis also performed with MS </a:t>
            </a:r>
            <a:r>
              <a:rPr lang="en-US" sz="2000" dirty="0" smtClean="0"/>
              <a:t>detection</a:t>
            </a:r>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5832223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Comments from the Labs</a:t>
            </a:r>
            <a:endParaRPr lang="en-GB" sz="2400" dirty="0" smtClean="0"/>
          </a:p>
        </p:txBody>
      </p:sp>
      <p:sp>
        <p:nvSpPr>
          <p:cNvPr id="9220" name="Rectangle 3"/>
          <p:cNvSpPr txBox="1">
            <a:spLocks noChangeArrowheads="1"/>
          </p:cNvSpPr>
          <p:nvPr/>
        </p:nvSpPr>
        <p:spPr bwMode="auto">
          <a:xfrm>
            <a:off x="251520" y="968852"/>
            <a:ext cx="8784976" cy="483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r>
              <a:rPr lang="en-US" sz="2000" b="1" dirty="0"/>
              <a:t> Lab </a:t>
            </a:r>
            <a:r>
              <a:rPr lang="en-US" sz="2000" b="1" dirty="0" smtClean="0"/>
              <a:t>10: </a:t>
            </a:r>
            <a:r>
              <a:rPr lang="en-US" sz="2000" dirty="0"/>
              <a:t>Column: BGB 5, 30 m, 0.32 mm, film thickness 0.25 µm</a:t>
            </a:r>
            <a:endParaRPr lang="de-CH" sz="2000" dirty="0"/>
          </a:p>
          <a:p>
            <a:r>
              <a:rPr lang="en-US" sz="2000" dirty="0"/>
              <a:t>Temp. program: 50°C for 2 min, 3°C/min to 62°C, 40°C/min to 240°C, hold for 2 min.</a:t>
            </a:r>
            <a:br>
              <a:rPr lang="en-US" sz="2000" dirty="0"/>
            </a:br>
            <a:r>
              <a:rPr lang="en-US" sz="2000" dirty="0"/>
              <a:t>Detector temp.: 230°C</a:t>
            </a:r>
            <a:br>
              <a:rPr lang="en-US" sz="2000" dirty="0"/>
            </a:br>
            <a:r>
              <a:rPr lang="en-US" sz="2000" dirty="0"/>
              <a:t>Split ratio: </a:t>
            </a:r>
            <a:r>
              <a:rPr lang="en-US" sz="2000" dirty="0" smtClean="0"/>
              <a:t>50:1</a:t>
            </a:r>
          </a:p>
          <a:p>
            <a:r>
              <a:rPr lang="en-US" sz="2000" b="1" dirty="0"/>
              <a:t>Lab </a:t>
            </a:r>
            <a:r>
              <a:rPr lang="en-US" sz="2000" b="1" dirty="0" smtClean="0"/>
              <a:t>12:</a:t>
            </a:r>
            <a:r>
              <a:rPr lang="en-US" sz="2000" dirty="0"/>
              <a:t> Column: DB-624, 30 m, 0.25 mm, film thickness 1.4 </a:t>
            </a:r>
            <a:r>
              <a:rPr lang="en-US" sz="2000" dirty="0" smtClean="0"/>
              <a:t>µm</a:t>
            </a:r>
          </a:p>
          <a:p>
            <a:r>
              <a:rPr lang="en-US" sz="2000" b="1" dirty="0"/>
              <a:t>Lab </a:t>
            </a:r>
            <a:r>
              <a:rPr lang="en-US" sz="2000" b="1" dirty="0" smtClean="0"/>
              <a:t>13:</a:t>
            </a:r>
            <a:r>
              <a:rPr lang="en-US" sz="2000" dirty="0"/>
              <a:t> Hold time of final column temperature increased to 5 min. </a:t>
            </a:r>
            <a:endParaRPr lang="de-CH" sz="2000" dirty="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5357070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Test Items</a:t>
            </a:r>
            <a:endParaRPr lang="en-GB" sz="2400" dirty="0" smtClean="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6" name="Tabelle 7"/>
          <p:cNvGraphicFramePr>
            <a:graphicFrameLocks noGrp="1"/>
          </p:cNvGraphicFramePr>
          <p:nvPr>
            <p:extLst>
              <p:ext uri="{D42A27DB-BD31-4B8C-83A1-F6EECF244321}">
                <p14:modId xmlns:p14="http://schemas.microsoft.com/office/powerpoint/2010/main" val="3303152864"/>
              </p:ext>
            </p:extLst>
          </p:nvPr>
        </p:nvGraphicFramePr>
        <p:xfrm>
          <a:off x="1318263" y="1320787"/>
          <a:ext cx="6912768" cy="2952328"/>
        </p:xfrm>
        <a:graphic>
          <a:graphicData uri="http://schemas.openxmlformats.org/drawingml/2006/table">
            <a:tbl>
              <a:tblPr>
                <a:tableStyleId>{5C22544A-7EE6-4342-B048-85BDC9FD1C3A}</a:tableStyleId>
              </a:tblPr>
              <a:tblGrid>
                <a:gridCol w="2461649"/>
                <a:gridCol w="4451119"/>
              </a:tblGrid>
              <a:tr h="576064">
                <a:tc>
                  <a:txBody>
                    <a:bodyPr/>
                    <a:lstStyle/>
                    <a:p>
                      <a:pPr fontAlgn="t">
                        <a:lnSpc>
                          <a:spcPts val="1565"/>
                        </a:lnSpc>
                        <a:spcBef>
                          <a:spcPts val="300"/>
                        </a:spcBef>
                        <a:spcAft>
                          <a:spcPts val="0"/>
                        </a:spcAft>
                      </a:pPr>
                      <a:r>
                        <a:rPr lang="en-GB" sz="2000" b="1" kern="1200" dirty="0" smtClean="0">
                          <a:effectLst/>
                          <a:latin typeface="Arial" pitchFamily="34" charset="0"/>
                          <a:cs typeface="Arial" pitchFamily="34" charset="0"/>
                        </a:rPr>
                        <a:t> Formulation Type</a:t>
                      </a:r>
                      <a:endParaRPr lang="de-CH" sz="2000" b="1" dirty="0">
                        <a:effectLst/>
                        <a:latin typeface="Arial" pitchFamily="34" charset="0"/>
                        <a:ea typeface="Calibri"/>
                        <a:cs typeface="Arial" pitchFamily="34" charset="0"/>
                      </a:endParaRPr>
                    </a:p>
                  </a:txBody>
                  <a:tcPr marL="2491" marR="2491" marT="2491" marB="0" anchor="ctr"/>
                </a:tc>
                <a:tc>
                  <a:txBody>
                    <a:bodyPr/>
                    <a:lstStyle/>
                    <a:p>
                      <a:pPr fontAlgn="t">
                        <a:lnSpc>
                          <a:spcPts val="1565"/>
                        </a:lnSpc>
                        <a:spcBef>
                          <a:spcPts val="300"/>
                        </a:spcBef>
                        <a:spcAft>
                          <a:spcPts val="0"/>
                        </a:spcAft>
                      </a:pPr>
                      <a:r>
                        <a:rPr lang="it-IT" sz="2000" b="1" kern="1200" dirty="0" smtClean="0">
                          <a:effectLst/>
                          <a:latin typeface="Arial" pitchFamily="34" charset="0"/>
                          <a:cs typeface="Arial" pitchFamily="34" charset="0"/>
                        </a:rPr>
                        <a:t> AI with Toluene</a:t>
                      </a:r>
                      <a:endParaRPr lang="de-CH" sz="2000" b="1" dirty="0">
                        <a:effectLst/>
                        <a:latin typeface="Arial" pitchFamily="34" charset="0"/>
                        <a:ea typeface="Calibri"/>
                        <a:cs typeface="Arial" pitchFamily="34" charset="0"/>
                      </a:endParaRPr>
                    </a:p>
                  </a:txBody>
                  <a:tcPr marL="2491" marR="2491" marT="2491" marB="0" anchor="ctr"/>
                </a:tc>
              </a:tr>
              <a:tr h="432048">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EC 250</a:t>
                      </a:r>
                      <a:endParaRPr lang="de-CH" sz="1600" dirty="0">
                        <a:effectLst/>
                        <a:latin typeface="Arial" pitchFamily="34" charset="0"/>
                        <a:ea typeface="Calibri"/>
                        <a:cs typeface="Arial" pitchFamily="34" charset="0"/>
                      </a:endParaRPr>
                    </a:p>
                  </a:txBody>
                  <a:tcPr marL="2491" marR="2491" marT="2491" marB="0" anchor="ctr"/>
                </a:tc>
                <a:tc>
                  <a:txBody>
                    <a:bodyPr/>
                    <a:lstStyle/>
                    <a:p>
                      <a:pPr fontAlgn="t">
                        <a:lnSpc>
                          <a:spcPct val="115000"/>
                        </a:lnSpc>
                        <a:spcBef>
                          <a:spcPts val="300"/>
                        </a:spcBef>
                        <a:spcAft>
                          <a:spcPts val="0"/>
                        </a:spcAft>
                      </a:pPr>
                      <a:r>
                        <a:rPr lang="en-GB" sz="1600" kern="1200" dirty="0" smtClean="0">
                          <a:effectLst/>
                          <a:latin typeface="Arial" pitchFamily="34" charset="0"/>
                          <a:cs typeface="Arial" pitchFamily="34" charset="0"/>
                        </a:rPr>
                        <a:t> </a:t>
                      </a:r>
                      <a:r>
                        <a:rPr lang="en-GB" sz="1600" kern="1200" baseline="0" dirty="0" smtClean="0">
                          <a:effectLst/>
                          <a:latin typeface="Arial" pitchFamily="34" charset="0"/>
                          <a:cs typeface="Arial" pitchFamily="34" charset="0"/>
                        </a:rPr>
                        <a:t> 25 % w/w</a:t>
                      </a:r>
                      <a:endParaRPr lang="de-CH" sz="1600" dirty="0">
                        <a:effectLst/>
                        <a:latin typeface="Arial" pitchFamily="34" charset="0"/>
                        <a:ea typeface="Calibri"/>
                        <a:cs typeface="Arial" pitchFamily="34" charset="0"/>
                      </a:endParaRPr>
                    </a:p>
                  </a:txBody>
                  <a:tcPr marL="2491" marR="2491" marT="2491" marB="0" anchor="ctr"/>
                </a:tc>
              </a:tr>
              <a:tr h="504056">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EC 400</a:t>
                      </a:r>
                      <a:endParaRPr lang="de-CH" sz="1600" dirty="0">
                        <a:effectLst/>
                        <a:latin typeface="Arial" pitchFamily="34" charset="0"/>
                        <a:ea typeface="Calibri"/>
                        <a:cs typeface="Arial" pitchFamily="34" charset="0"/>
                      </a:endParaRPr>
                    </a:p>
                  </a:txBody>
                  <a:tcPr marL="2491" marR="2491" marT="2491" marB="0" anchor="ctr"/>
                </a:tc>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18.2 % w/w ( total 2 ai)</a:t>
                      </a:r>
                      <a:endParaRPr lang="de-CH" sz="1600" dirty="0">
                        <a:effectLst/>
                        <a:latin typeface="Arial" pitchFamily="34" charset="0"/>
                        <a:ea typeface="Calibri"/>
                        <a:cs typeface="Arial" pitchFamily="34" charset="0"/>
                      </a:endParaRPr>
                    </a:p>
                  </a:txBody>
                  <a:tcPr marL="2491" marR="2491" marT="2491" marB="0" anchor="ctr"/>
                </a:tc>
              </a:tr>
              <a:tr h="504056">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FS 480</a:t>
                      </a:r>
                      <a:endParaRPr lang="de-CH" sz="1600" dirty="0">
                        <a:effectLst/>
                        <a:latin typeface="Arial" pitchFamily="34" charset="0"/>
                        <a:ea typeface="Calibri"/>
                        <a:cs typeface="Arial" pitchFamily="34" charset="0"/>
                      </a:endParaRPr>
                    </a:p>
                  </a:txBody>
                  <a:tcPr marL="2491" marR="2491" marT="2491" marB="0" anchor="ctr"/>
                </a:tc>
                <a:tc>
                  <a:txBody>
                    <a:bodyPr/>
                    <a:lstStyle/>
                    <a:p>
                      <a:pPr fontAlgn="t">
                        <a:lnSpc>
                          <a:spcPct val="115000"/>
                        </a:lnSpc>
                        <a:spcBef>
                          <a:spcPts val="300"/>
                        </a:spcBef>
                        <a:spcAft>
                          <a:spcPts val="0"/>
                        </a:spcAft>
                      </a:pPr>
                      <a:r>
                        <a:rPr lang="en-GB" sz="1600" kern="1200" dirty="0" smtClean="0">
                          <a:effectLst/>
                          <a:latin typeface="Arial" pitchFamily="34" charset="0"/>
                          <a:cs typeface="Arial" pitchFamily="34" charset="0"/>
                        </a:rPr>
                        <a:t>  41.5 % w/w</a:t>
                      </a:r>
                      <a:endParaRPr lang="de-CH" sz="1600" dirty="0">
                        <a:effectLst/>
                        <a:latin typeface="Arial" pitchFamily="34" charset="0"/>
                        <a:ea typeface="Calibri"/>
                        <a:cs typeface="Arial" pitchFamily="34" charset="0"/>
                      </a:endParaRPr>
                    </a:p>
                  </a:txBody>
                  <a:tcPr marL="2491" marR="2491" marT="2491" marB="0" anchor="ctr"/>
                </a:tc>
              </a:tr>
              <a:tr h="504056">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SC 250</a:t>
                      </a:r>
                      <a:endParaRPr lang="de-CH" sz="1600" dirty="0">
                        <a:effectLst/>
                        <a:latin typeface="Arial" pitchFamily="34" charset="0"/>
                        <a:ea typeface="Calibri"/>
                        <a:cs typeface="Arial" pitchFamily="34" charset="0"/>
                      </a:endParaRPr>
                    </a:p>
                  </a:txBody>
                  <a:tcPr marL="2491" marR="2491" marT="2491" marB="0" anchor="ctr"/>
                </a:tc>
                <a:tc>
                  <a:txBody>
                    <a:bodyPr/>
                    <a:lstStyle/>
                    <a:p>
                      <a:pPr fontAlgn="t">
                        <a:lnSpc>
                          <a:spcPct val="115000"/>
                        </a:lnSpc>
                        <a:spcBef>
                          <a:spcPts val="300"/>
                        </a:spcBef>
                        <a:spcAft>
                          <a:spcPts val="0"/>
                        </a:spcAft>
                      </a:pPr>
                      <a:r>
                        <a:rPr lang="de-DE" sz="1600" kern="1200" dirty="0" smtClean="0">
                          <a:effectLst/>
                          <a:latin typeface="Arial" pitchFamily="34" charset="0"/>
                          <a:cs typeface="Arial" pitchFamily="34" charset="0"/>
                        </a:rPr>
                        <a:t>  22.9 % w/w</a:t>
                      </a:r>
                      <a:endParaRPr lang="de-CH" sz="1600" dirty="0">
                        <a:effectLst/>
                        <a:latin typeface="Arial" pitchFamily="34" charset="0"/>
                        <a:ea typeface="Calibri"/>
                        <a:cs typeface="Arial" pitchFamily="34" charset="0"/>
                      </a:endParaRPr>
                    </a:p>
                  </a:txBody>
                  <a:tcPr marL="2491" marR="2491" marT="2491" marB="0" anchor="ctr"/>
                </a:tc>
              </a:tr>
              <a:tr h="432048">
                <a:tc>
                  <a:txBody>
                    <a:bodyPr/>
                    <a:lstStyle/>
                    <a:p>
                      <a:pPr fontAlgn="t">
                        <a:lnSpc>
                          <a:spcPct val="115000"/>
                        </a:lnSpc>
                        <a:spcBef>
                          <a:spcPts val="300"/>
                        </a:spcBef>
                        <a:spcAft>
                          <a:spcPts val="0"/>
                        </a:spcAft>
                      </a:pPr>
                      <a:r>
                        <a:rPr lang="de-CH" sz="1600" dirty="0" smtClean="0">
                          <a:effectLst/>
                          <a:latin typeface="Arial" pitchFamily="34" charset="0"/>
                          <a:ea typeface="Calibri"/>
                          <a:cs typeface="Arial" pitchFamily="34" charset="0"/>
                        </a:rPr>
                        <a:t> WG 50</a:t>
                      </a:r>
                      <a:endParaRPr lang="de-CH" sz="1600" dirty="0">
                        <a:effectLst/>
                        <a:latin typeface="Arial" pitchFamily="34" charset="0"/>
                        <a:ea typeface="Calibri"/>
                        <a:cs typeface="Arial" pitchFamily="34" charset="0"/>
                      </a:endParaRPr>
                    </a:p>
                  </a:txBody>
                  <a:tcPr marL="2491" marR="2491" marT="2491" marB="0" anchor="ctr"/>
                </a:tc>
                <a:tc>
                  <a:txBody>
                    <a:bodyPr/>
                    <a:lstStyle/>
                    <a:p>
                      <a:pPr fontAlgn="t">
                        <a:lnSpc>
                          <a:spcPct val="115000"/>
                        </a:lnSpc>
                        <a:spcBef>
                          <a:spcPts val="300"/>
                        </a:spcBef>
                        <a:spcAft>
                          <a:spcPts val="0"/>
                        </a:spcAft>
                      </a:pPr>
                      <a:r>
                        <a:rPr lang="en-GB" sz="1600" kern="1200" dirty="0" smtClean="0">
                          <a:effectLst/>
                          <a:latin typeface="Arial" pitchFamily="34" charset="0"/>
                          <a:cs typeface="Arial" pitchFamily="34" charset="0"/>
                        </a:rPr>
                        <a:t>  50 % w/w</a:t>
                      </a:r>
                      <a:endParaRPr lang="de-CH" sz="1600" dirty="0">
                        <a:effectLst/>
                        <a:latin typeface="Arial" pitchFamily="34" charset="0"/>
                        <a:ea typeface="Calibri"/>
                        <a:cs typeface="Arial" pitchFamily="34" charset="0"/>
                      </a:endParaRPr>
                    </a:p>
                  </a:txBody>
                  <a:tcPr marL="2491" marR="2491" marT="2491" marB="0" anchor="ctr"/>
                </a:tc>
              </a:tr>
            </a:tbl>
          </a:graphicData>
        </a:graphic>
      </p:graphicFrame>
    </p:spTree>
    <p:extLst>
      <p:ext uri="{BB962C8B-B14F-4D97-AF65-F5344CB8AC3E}">
        <p14:creationId xmlns:p14="http://schemas.microsoft.com/office/powerpoint/2010/main" val="68067684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smtClean="0">
                <a:latin typeface="Arial" pitchFamily="34" charset="0"/>
                <a:cs typeface="Arial" pitchFamily="34" charset="0"/>
              </a:rPr>
              <a:t>Techniques applied for toluene determination</a:t>
            </a:r>
            <a:endParaRPr lang="en-GB" sz="2400" dirty="0" smtClean="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6" name="Tabelle 7"/>
          <p:cNvGraphicFramePr>
            <a:graphicFrameLocks noGrp="1"/>
          </p:cNvGraphicFramePr>
          <p:nvPr>
            <p:extLst>
              <p:ext uri="{D42A27DB-BD31-4B8C-83A1-F6EECF244321}">
                <p14:modId xmlns:p14="http://schemas.microsoft.com/office/powerpoint/2010/main" val="3398914810"/>
              </p:ext>
            </p:extLst>
          </p:nvPr>
        </p:nvGraphicFramePr>
        <p:xfrm>
          <a:off x="755577" y="1146308"/>
          <a:ext cx="7612888" cy="1778636"/>
        </p:xfrm>
        <a:graphic>
          <a:graphicData uri="http://schemas.openxmlformats.org/drawingml/2006/table">
            <a:tbl>
              <a:tblPr>
                <a:tableStyleId>{5C22544A-7EE6-4342-B048-85BDC9FD1C3A}</a:tableStyleId>
              </a:tblPr>
              <a:tblGrid>
                <a:gridCol w="2088231"/>
                <a:gridCol w="1872208"/>
                <a:gridCol w="1872208"/>
                <a:gridCol w="1780241"/>
              </a:tblGrid>
              <a:tr h="576064">
                <a:tc gridSpan="2">
                  <a:txBody>
                    <a:bodyPr/>
                    <a:lstStyle/>
                    <a:p>
                      <a:pPr algn="ctr" fontAlgn="t">
                        <a:lnSpc>
                          <a:spcPts val="1565"/>
                        </a:lnSpc>
                        <a:spcBef>
                          <a:spcPts val="300"/>
                        </a:spcBef>
                        <a:spcAft>
                          <a:spcPts val="0"/>
                        </a:spcAft>
                      </a:pPr>
                      <a:r>
                        <a:rPr lang="de-CH" sz="2000" b="1" dirty="0" smtClean="0">
                          <a:effectLst/>
                          <a:latin typeface="Arial" pitchFamily="34" charset="0"/>
                          <a:ea typeface="Calibri"/>
                          <a:cs typeface="Arial" pitchFamily="34" charset="0"/>
                        </a:rPr>
                        <a:t>Autosampler</a:t>
                      </a:r>
                      <a:endParaRPr lang="de-CH" sz="2000" b="1" dirty="0">
                        <a:effectLst/>
                        <a:latin typeface="Arial" pitchFamily="34" charset="0"/>
                        <a:ea typeface="Calibri"/>
                        <a:cs typeface="Arial" pitchFamily="34" charset="0"/>
                      </a:endParaRPr>
                    </a:p>
                  </a:txBody>
                  <a:tcPr marL="2491" marR="2491" marT="2491" marB="0" anchor="ctr"/>
                </a:tc>
                <a:tc hMerge="1">
                  <a:txBody>
                    <a:bodyPr/>
                    <a:lstStyle/>
                    <a:p>
                      <a:pPr fontAlgn="t">
                        <a:lnSpc>
                          <a:spcPts val="1565"/>
                        </a:lnSpc>
                        <a:spcBef>
                          <a:spcPts val="300"/>
                        </a:spcBef>
                        <a:spcAft>
                          <a:spcPts val="0"/>
                        </a:spcAft>
                      </a:pPr>
                      <a:endParaRPr lang="de-CH" sz="2000" b="1" dirty="0">
                        <a:effectLst/>
                        <a:latin typeface="Arial" pitchFamily="34" charset="0"/>
                        <a:ea typeface="Calibri"/>
                        <a:cs typeface="Arial" pitchFamily="34" charset="0"/>
                      </a:endParaRPr>
                    </a:p>
                  </a:txBody>
                  <a:tcPr marL="2491" marR="2491" marT="2491" marB="0" anchor="ctr"/>
                </a:tc>
                <a:tc gridSpan="2">
                  <a:txBody>
                    <a:bodyPr/>
                    <a:lstStyle/>
                    <a:p>
                      <a:pPr algn="ctr" fontAlgn="t">
                        <a:lnSpc>
                          <a:spcPts val="1565"/>
                        </a:lnSpc>
                        <a:spcBef>
                          <a:spcPts val="300"/>
                        </a:spcBef>
                        <a:spcAft>
                          <a:spcPts val="0"/>
                        </a:spcAft>
                      </a:pPr>
                      <a:r>
                        <a:rPr lang="de-CH" sz="2000" b="1" dirty="0" smtClean="0">
                          <a:effectLst/>
                          <a:latin typeface="Arial" pitchFamily="34" charset="0"/>
                          <a:ea typeface="Calibri"/>
                          <a:cs typeface="Arial" pitchFamily="34" charset="0"/>
                        </a:rPr>
                        <a:t>Detector</a:t>
                      </a:r>
                      <a:endParaRPr lang="de-CH" sz="2000" b="1" dirty="0">
                        <a:effectLst/>
                        <a:latin typeface="Arial" pitchFamily="34" charset="0"/>
                        <a:ea typeface="Calibri"/>
                        <a:cs typeface="Arial" pitchFamily="34" charset="0"/>
                      </a:endParaRPr>
                    </a:p>
                  </a:txBody>
                  <a:tcPr marL="2491" marR="2491" marT="2491" marB="0" anchor="ctr"/>
                </a:tc>
                <a:tc hMerge="1">
                  <a:txBody>
                    <a:bodyPr/>
                    <a:lstStyle/>
                    <a:p>
                      <a:pPr fontAlgn="t">
                        <a:lnSpc>
                          <a:spcPts val="1565"/>
                        </a:lnSpc>
                        <a:spcBef>
                          <a:spcPts val="300"/>
                        </a:spcBef>
                        <a:spcAft>
                          <a:spcPts val="0"/>
                        </a:spcAft>
                      </a:pPr>
                      <a:endParaRPr lang="de-CH" sz="2000" b="1" dirty="0">
                        <a:effectLst/>
                        <a:latin typeface="Arial" pitchFamily="34" charset="0"/>
                        <a:ea typeface="Calibri"/>
                        <a:cs typeface="Arial" pitchFamily="34" charset="0"/>
                      </a:endParaRPr>
                    </a:p>
                  </a:txBody>
                  <a:tcPr marL="2491" marR="2491" marT="2491" marB="0" anchor="ctr"/>
                </a:tc>
              </a:tr>
              <a:tr h="698516">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Fixed</a:t>
                      </a:r>
                      <a:r>
                        <a:rPr lang="de-CH" sz="1800" baseline="0" dirty="0" smtClean="0">
                          <a:effectLst/>
                          <a:latin typeface="Arial" pitchFamily="34" charset="0"/>
                          <a:ea typeface="Calibri"/>
                          <a:cs typeface="Arial" pitchFamily="34" charset="0"/>
                        </a:rPr>
                        <a:t> transfer line</a:t>
                      </a:r>
                      <a:endParaRPr lang="de-CH" sz="18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Gastight</a:t>
                      </a:r>
                      <a:r>
                        <a:rPr lang="de-CH" sz="1800" baseline="0" dirty="0" smtClean="0">
                          <a:effectLst/>
                          <a:latin typeface="Arial" pitchFamily="34" charset="0"/>
                          <a:ea typeface="Calibri"/>
                          <a:cs typeface="Arial" pitchFamily="34" charset="0"/>
                        </a:rPr>
                        <a:t> syringe</a:t>
                      </a:r>
                      <a:endParaRPr lang="de-CH" sz="18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600" dirty="0" smtClean="0">
                          <a:effectLst/>
                          <a:latin typeface="Arial" pitchFamily="34" charset="0"/>
                          <a:ea typeface="Calibri"/>
                          <a:cs typeface="Arial" pitchFamily="34" charset="0"/>
                        </a:rPr>
                        <a:t>FID</a:t>
                      </a:r>
                      <a:endParaRPr lang="de-CH" sz="16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600" dirty="0" smtClean="0">
                          <a:effectLst/>
                          <a:latin typeface="Arial" pitchFamily="34" charset="0"/>
                          <a:ea typeface="Calibri"/>
                          <a:cs typeface="Arial" pitchFamily="34" charset="0"/>
                        </a:rPr>
                        <a:t>MS</a:t>
                      </a:r>
                      <a:endParaRPr lang="de-CH" sz="1600" dirty="0">
                        <a:effectLst/>
                        <a:latin typeface="Arial" pitchFamily="34" charset="0"/>
                        <a:ea typeface="Calibri"/>
                        <a:cs typeface="Arial" pitchFamily="34" charset="0"/>
                      </a:endParaRPr>
                    </a:p>
                  </a:txBody>
                  <a:tcPr marL="2491" marR="2491" marT="2491" marB="0" anchor="ctr"/>
                </a:tc>
              </a:tr>
              <a:tr h="504056">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5 labs</a:t>
                      </a:r>
                      <a:endParaRPr lang="de-CH" sz="18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8 labs</a:t>
                      </a:r>
                      <a:endParaRPr lang="de-CH" sz="18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9 labs</a:t>
                      </a:r>
                      <a:endParaRPr lang="de-CH" sz="1800" dirty="0">
                        <a:effectLst/>
                        <a:latin typeface="Arial" pitchFamily="34" charset="0"/>
                        <a:ea typeface="Calibri"/>
                        <a:cs typeface="Arial" pitchFamily="34" charset="0"/>
                      </a:endParaRPr>
                    </a:p>
                  </a:txBody>
                  <a:tcPr marL="2491" marR="2491" marT="2491" marB="0" anchor="ctr"/>
                </a:tc>
                <a:tc>
                  <a:txBody>
                    <a:bodyPr/>
                    <a:lstStyle/>
                    <a:p>
                      <a:pPr algn="ctr" fontAlgn="t">
                        <a:lnSpc>
                          <a:spcPct val="115000"/>
                        </a:lnSpc>
                        <a:spcBef>
                          <a:spcPts val="300"/>
                        </a:spcBef>
                        <a:spcAft>
                          <a:spcPts val="0"/>
                        </a:spcAft>
                      </a:pPr>
                      <a:r>
                        <a:rPr lang="de-CH" sz="1800" dirty="0" smtClean="0">
                          <a:effectLst/>
                          <a:latin typeface="Arial" pitchFamily="34" charset="0"/>
                          <a:ea typeface="Calibri"/>
                          <a:cs typeface="Arial" pitchFamily="34" charset="0"/>
                        </a:rPr>
                        <a:t>4 labs</a:t>
                      </a:r>
                      <a:endParaRPr lang="de-CH" sz="1800" dirty="0">
                        <a:effectLst/>
                        <a:latin typeface="Arial" pitchFamily="34" charset="0"/>
                        <a:ea typeface="Calibri"/>
                        <a:cs typeface="Arial" pitchFamily="34" charset="0"/>
                      </a:endParaRPr>
                    </a:p>
                  </a:txBody>
                  <a:tcPr marL="2491" marR="2491" marT="2491" marB="0" anchor="ctr"/>
                </a:tc>
              </a:tr>
            </a:tbl>
          </a:graphicData>
        </a:graphic>
      </p:graphicFrame>
    </p:spTree>
    <p:extLst>
      <p:ext uri="{BB962C8B-B14F-4D97-AF65-F5344CB8AC3E}">
        <p14:creationId xmlns:p14="http://schemas.microsoft.com/office/powerpoint/2010/main" val="416072898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Results of a </a:t>
            </a:r>
            <a:r>
              <a:rPr lang="de-DE" sz="2400" dirty="0" smtClean="0">
                <a:latin typeface="Arial" pitchFamily="34" charset="0"/>
                <a:cs typeface="Arial" pitchFamily="34" charset="0"/>
              </a:rPr>
              <a:t>FS-Formulation</a:t>
            </a:r>
            <a:endParaRPr lang="en-GB" sz="2400" dirty="0" smtClean="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3240406"/>
              </p:ext>
            </p:extLst>
          </p:nvPr>
        </p:nvGraphicFramePr>
        <p:xfrm>
          <a:off x="1115616" y="741414"/>
          <a:ext cx="7658826" cy="5189085"/>
        </p:xfrm>
        <a:graphic>
          <a:graphicData uri="http://schemas.openxmlformats.org/drawingml/2006/table">
            <a:tbl>
              <a:tblPr/>
              <a:tblGrid>
                <a:gridCol w="317530"/>
                <a:gridCol w="800176"/>
                <a:gridCol w="804409"/>
                <a:gridCol w="880617"/>
                <a:gridCol w="1035148"/>
                <a:gridCol w="425491"/>
                <a:gridCol w="702800"/>
                <a:gridCol w="906019"/>
                <a:gridCol w="889084"/>
                <a:gridCol w="558853"/>
                <a:gridCol w="338699"/>
              </a:tblGrid>
              <a:tr h="134135">
                <a:tc gridSpan="2">
                  <a:txBody>
                    <a:bodyPr/>
                    <a:lstStyle/>
                    <a:p>
                      <a:pPr algn="l" fontAlgn="b"/>
                      <a:r>
                        <a:rPr lang="de-CH" sz="700" b="1" i="0" u="none" strike="noStrike" dirty="0">
                          <a:solidFill>
                            <a:srgbClr val="000000"/>
                          </a:solidFill>
                          <a:effectLst/>
                          <a:latin typeface="Calibri"/>
                        </a:rPr>
                        <a:t>Weight Toluene Ref Std</a:t>
                      </a:r>
                    </a:p>
                  </a:txBody>
                  <a:tcPr marL="0" marR="0" marT="0" marB="0" anchor="b">
                    <a:lnL>
                      <a:noFill/>
                    </a:lnL>
                    <a:lnR>
                      <a:noFill/>
                    </a:lnR>
                    <a:lnT>
                      <a:noFill/>
                    </a:lnT>
                    <a:lnB>
                      <a:noFill/>
                    </a:lnB>
                    <a:solidFill>
                      <a:srgbClr val="C4BD97"/>
                    </a:solidFill>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BD97"/>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BD97"/>
                    </a:solidFill>
                  </a:tcPr>
                </a:tc>
                <a:tc>
                  <a:txBody>
                    <a:bodyPr/>
                    <a:lstStyle/>
                    <a:p>
                      <a:pPr algn="r" fontAlgn="b"/>
                      <a:r>
                        <a:rPr lang="de-CH" sz="700" b="1" i="0" u="none" strike="noStrike">
                          <a:solidFill>
                            <a:srgbClr val="000000"/>
                          </a:solidFill>
                          <a:effectLst/>
                          <a:latin typeface="Calibri"/>
                        </a:rPr>
                        <a:t>100</a:t>
                      </a:r>
                    </a:p>
                  </a:txBody>
                  <a:tcPr marL="0" marR="0" marT="0" marB="0" anchor="b">
                    <a:lnL>
                      <a:noFill/>
                    </a:lnL>
                    <a:lnR>
                      <a:noFill/>
                    </a:lnR>
                    <a:lnT>
                      <a:noFill/>
                    </a:lnT>
                    <a:lnB>
                      <a:noFill/>
                    </a:lnB>
                    <a:solidFill>
                      <a:srgbClr val="D9D9D9"/>
                    </a:solidFill>
                  </a:tcPr>
                </a:tc>
                <a:tc>
                  <a:txBody>
                    <a:bodyPr/>
                    <a:lstStyle/>
                    <a:p>
                      <a:pPr algn="l" fontAlgn="b"/>
                      <a:r>
                        <a:rPr lang="de-CH" sz="700" b="1" i="0" u="none" strike="noStrike">
                          <a:solidFill>
                            <a:srgbClr val="000000"/>
                          </a:solidFill>
                          <a:effectLst/>
                          <a:latin typeface="Calibri"/>
                        </a:rPr>
                        <a:t>mg</a:t>
                      </a:r>
                    </a:p>
                  </a:txBody>
                  <a:tcPr marL="0" marR="0" marT="0" marB="0" anchor="b">
                    <a:lnL>
                      <a:noFill/>
                    </a:lnL>
                    <a:lnR>
                      <a:noFill/>
                    </a:lnR>
                    <a:lnT>
                      <a:noFill/>
                    </a:lnT>
                    <a:lnB>
                      <a:noFill/>
                    </a:lnB>
                    <a:solidFill>
                      <a:srgbClr val="C4BD97"/>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gridSpan="2">
                  <a:txBody>
                    <a:bodyPr/>
                    <a:lstStyle/>
                    <a:p>
                      <a:pPr algn="l" fontAlgn="b"/>
                      <a:r>
                        <a:rPr lang="de-CH" sz="700" b="1" i="0" u="none" strike="noStrike">
                          <a:solidFill>
                            <a:srgbClr val="000000"/>
                          </a:solidFill>
                          <a:effectLst/>
                          <a:latin typeface="Calibri"/>
                        </a:rPr>
                        <a:t>Purity Toluene</a:t>
                      </a:r>
                    </a:p>
                  </a:txBody>
                  <a:tcPr marL="0" marR="0" marT="0" marB="0" anchor="b">
                    <a:lnL>
                      <a:noFill/>
                    </a:lnL>
                    <a:lnR>
                      <a:noFill/>
                    </a:lnR>
                    <a:lnT>
                      <a:noFill/>
                    </a:lnT>
                    <a:lnB>
                      <a:noFill/>
                    </a:lnB>
                    <a:solidFill>
                      <a:srgbClr val="C4BD97"/>
                    </a:solidFill>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BD97"/>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BD97"/>
                    </a:solidFill>
                  </a:tcPr>
                </a:tc>
                <a:tc>
                  <a:txBody>
                    <a:bodyPr/>
                    <a:lstStyle/>
                    <a:p>
                      <a:pPr algn="r" fontAlgn="b"/>
                      <a:r>
                        <a:rPr lang="de-CH" sz="700" b="1" i="0" u="none" strike="noStrike" dirty="0">
                          <a:solidFill>
                            <a:srgbClr val="000000"/>
                          </a:solidFill>
                          <a:effectLst/>
                          <a:latin typeface="Calibri"/>
                        </a:rPr>
                        <a:t>99.9</a:t>
                      </a:r>
                    </a:p>
                  </a:txBody>
                  <a:tcPr marL="0" marR="0" marT="0" marB="0" anchor="b">
                    <a:lnL>
                      <a:noFill/>
                    </a:lnL>
                    <a:lnR>
                      <a:noFill/>
                    </a:lnR>
                    <a:lnT>
                      <a:noFill/>
                    </a:lnT>
                    <a:lnB>
                      <a:noFill/>
                    </a:lnB>
                    <a:solidFill>
                      <a:srgbClr val="D9D9D9"/>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C4BD97"/>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gridSpan="3">
                  <a:txBody>
                    <a:bodyPr/>
                    <a:lstStyle/>
                    <a:p>
                      <a:pPr algn="l" fontAlgn="b"/>
                      <a:r>
                        <a:rPr lang="en-US" sz="700" b="1" i="0" u="none" strike="noStrike">
                          <a:solidFill>
                            <a:srgbClr val="000000"/>
                          </a:solidFill>
                          <a:effectLst/>
                          <a:latin typeface="Calibri"/>
                        </a:rPr>
                        <a:t>Content of AI of interest in the formulation</a:t>
                      </a:r>
                    </a:p>
                  </a:txBody>
                  <a:tcPr marL="0" marR="0" marT="0" marB="0" anchor="b">
                    <a:lnL>
                      <a:noFill/>
                    </a:lnL>
                    <a:lnR>
                      <a:noFill/>
                    </a:lnR>
                    <a:lnT>
                      <a:noFill/>
                    </a:lnT>
                    <a:lnB>
                      <a:noFill/>
                    </a:lnB>
                    <a:solidFill>
                      <a:srgbClr val="C4BD97"/>
                    </a:solidFill>
                  </a:tcPr>
                </a:tc>
                <a:tc hMerge="1">
                  <a:txBody>
                    <a:bodyPr/>
                    <a:lstStyle/>
                    <a:p>
                      <a:endParaRPr lang="de-CH"/>
                    </a:p>
                  </a:txBody>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BD97"/>
                    </a:solidFill>
                  </a:tcPr>
                </a:tc>
                <a:tc>
                  <a:txBody>
                    <a:bodyPr/>
                    <a:lstStyle/>
                    <a:p>
                      <a:pPr algn="r" fontAlgn="b"/>
                      <a:r>
                        <a:rPr lang="de-CH" sz="700" b="1" i="0" u="none" strike="noStrike">
                          <a:solidFill>
                            <a:srgbClr val="000000"/>
                          </a:solidFill>
                          <a:effectLst/>
                          <a:latin typeface="Calibri"/>
                        </a:rPr>
                        <a:t>41.50</a:t>
                      </a:r>
                    </a:p>
                  </a:txBody>
                  <a:tcPr marL="0" marR="0" marT="0" marB="0" anchor="b">
                    <a:lnL>
                      <a:noFill/>
                    </a:lnL>
                    <a:lnR>
                      <a:noFill/>
                    </a:lnR>
                    <a:lnT>
                      <a:noFill/>
                    </a:lnT>
                    <a:lnB>
                      <a:noFill/>
                    </a:lnB>
                    <a:solidFill>
                      <a:srgbClr val="D9D9D9"/>
                    </a:solidFill>
                  </a:tcPr>
                </a:tc>
                <a:tc>
                  <a:txBody>
                    <a:bodyPr/>
                    <a:lstStyle/>
                    <a:p>
                      <a:pPr algn="l" fontAlgn="b"/>
                      <a:r>
                        <a:rPr lang="de-CH" sz="700" b="1" i="0" u="none" strike="noStrike">
                          <a:solidFill>
                            <a:srgbClr val="000000"/>
                          </a:solidFill>
                          <a:effectLst/>
                          <a:latin typeface="Calibri"/>
                        </a:rPr>
                        <a:t>% w/w</a:t>
                      </a:r>
                    </a:p>
                  </a:txBody>
                  <a:tcPr marL="0" marR="0" marT="0" marB="0" anchor="b">
                    <a:lnL>
                      <a:noFill/>
                    </a:lnL>
                    <a:lnR>
                      <a:noFill/>
                    </a:lnR>
                    <a:lnT>
                      <a:noFill/>
                    </a:lnT>
                    <a:lnB>
                      <a:noFill/>
                    </a:lnB>
                    <a:solidFill>
                      <a:srgbClr val="C4BD97"/>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2F2F2"/>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245275">
                <a:tc>
                  <a:txBody>
                    <a:bodyPr/>
                    <a:lstStyle/>
                    <a:p>
                      <a:pPr algn="ctr" fontAlgn="b"/>
                      <a:r>
                        <a:rPr lang="de-CH" sz="700" b="1" i="0" u="none" strike="noStrike">
                          <a:solidFill>
                            <a:srgbClr val="000000"/>
                          </a:solidFill>
                          <a:effectLst/>
                          <a:latin typeface="Calibri"/>
                        </a:rPr>
                        <a:t>Level</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Toluol added [mg]</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Toluene added</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Sample </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Area Toluene</a:t>
                      </a:r>
                    </a:p>
                  </a:txBody>
                  <a:tcPr marL="0" marR="0" marT="0" marB="0" anchor="b">
                    <a:lnL>
                      <a:noFill/>
                    </a:lnL>
                    <a:lnR>
                      <a:noFill/>
                    </a:lnR>
                    <a:lnT>
                      <a:noFill/>
                    </a:lnT>
                    <a:lnB>
                      <a:noFill/>
                    </a:lnB>
                  </a:tcPr>
                </a:tc>
                <a:tc>
                  <a:txBody>
                    <a:bodyPr/>
                    <a:lstStyle/>
                    <a:p>
                      <a:pPr algn="ctr" fontAlgn="b"/>
                      <a:r>
                        <a:rPr lang="de-CH" sz="700" b="1" i="0" u="none" strike="noStrike" dirty="0">
                          <a:solidFill>
                            <a:srgbClr val="000000"/>
                          </a:solidFill>
                          <a:effectLst/>
                          <a:latin typeface="Calibri"/>
                        </a:rPr>
                        <a:t>Area IS</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Ratio Toluene/IS</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Ratio Toluene/IS corr.</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Ratio Toluene/IS </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Recovery [%]</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relative to AI [%]</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weight [mg]</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found</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found corr.</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calculated</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0_1</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0.000000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49.1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11.802</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91.167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0.12945</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-0.00040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0.00200</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0_2</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0.000000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52.1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12.436</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89.989</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0.13819</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0.00040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0.00200</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1_1</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0.009990</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0.05</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53.8</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25.584</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86.487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0.29581</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0.15353</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0.15168</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101.2</a:t>
                      </a:r>
                    </a:p>
                  </a:txBody>
                  <a:tcPr marL="0" marR="0" marT="0" marB="0" anchor="b">
                    <a:lnL>
                      <a:noFill/>
                    </a:lnL>
                    <a:lnR>
                      <a:noFill/>
                    </a:lnR>
                    <a:lnT>
                      <a:noFill/>
                    </a:lnT>
                    <a:lnB>
                      <a:noFill/>
                    </a:lnB>
                    <a:solidFill>
                      <a:srgbClr val="D8E4BC"/>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1_1</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0.009990</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0.05</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49.3</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24.289</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86.526</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0.28071</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0.15033</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0.15168</a:t>
                      </a:r>
                    </a:p>
                  </a:txBody>
                  <a:tcPr marL="0" marR="0" marT="0" marB="0" anchor="b">
                    <a:lnL>
                      <a:noFill/>
                    </a:lnL>
                    <a:lnR>
                      <a:noFill/>
                    </a:lnR>
                    <a:lnT>
                      <a:noFill/>
                    </a:lnT>
                    <a:lnB>
                      <a:noFill/>
                    </a:lnB>
                    <a:solidFill>
                      <a:srgbClr val="D8E4BC"/>
                    </a:solidFill>
                  </a:tcPr>
                </a:tc>
                <a:tc>
                  <a:txBody>
                    <a:bodyPr/>
                    <a:lstStyle/>
                    <a:p>
                      <a:pPr algn="ctr" fontAlgn="b"/>
                      <a:r>
                        <a:rPr lang="de-CH" sz="700" b="1" i="0" u="none" strike="noStrike">
                          <a:solidFill>
                            <a:srgbClr val="000000"/>
                          </a:solidFill>
                          <a:effectLst/>
                          <a:latin typeface="Calibri"/>
                        </a:rPr>
                        <a:t>99.1</a:t>
                      </a:r>
                    </a:p>
                  </a:txBody>
                  <a:tcPr marL="0" marR="0" marT="0" marB="0" anchor="b">
                    <a:lnL>
                      <a:noFill/>
                    </a:lnL>
                    <a:lnR>
                      <a:noFill/>
                    </a:lnR>
                    <a:lnT>
                      <a:noFill/>
                    </a:lnT>
                    <a:lnB>
                      <a:noFill/>
                    </a:lnB>
                    <a:solidFill>
                      <a:srgbClr val="D8E4BC"/>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2_1</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0.019980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0.10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51.3</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38.355</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86.881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0.44147</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0.30580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0.30136</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101.5</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2_2</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0.019980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0.10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52.4</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39.01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88.322</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0.44168</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0.30310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0.30136</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100.6</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3_1</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0.049950</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0.24</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49.9</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77.471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88.326</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0.87710</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0.74513</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0.75040</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99.3</a:t>
                      </a:r>
                    </a:p>
                  </a:txBody>
                  <a:tcPr marL="0" marR="0" marT="0" marB="0" anchor="b">
                    <a:lnL>
                      <a:noFill/>
                    </a:lnL>
                    <a:lnR>
                      <a:noFill/>
                    </a:lnR>
                    <a:lnT>
                      <a:noFill/>
                    </a:lnT>
                    <a:lnB>
                      <a:noFill/>
                    </a:lnB>
                    <a:solidFill>
                      <a:srgbClr val="C4D79B"/>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3_2</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0.049950</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0.24</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51.7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78.141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88.62</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0.88175</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0.74502</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0.75040</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99.3</a:t>
                      </a:r>
                    </a:p>
                  </a:txBody>
                  <a:tcPr marL="0" marR="0" marT="0" marB="0" anchor="b">
                    <a:lnL>
                      <a:noFill/>
                    </a:lnL>
                    <a:lnR>
                      <a:noFill/>
                    </a:lnR>
                    <a:lnT>
                      <a:noFill/>
                    </a:lnT>
                    <a:lnB>
                      <a:noFill/>
                    </a:lnB>
                    <a:solidFill>
                      <a:srgbClr val="C4D79B"/>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4_1</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0.099900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0.48</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53.7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143.598</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87.318</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1.64454</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1.50252</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1.49880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100.2</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4_2</a:t>
                      </a:r>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0.099900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0.48</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49.5</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142.555</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87.24</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1.63406</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1.50315</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1.49880</a:t>
                      </a:r>
                    </a:p>
                  </a:txBody>
                  <a:tcPr marL="0" marR="0" marT="0" marB="0" anchor="b">
                    <a:lnL>
                      <a:noFill/>
                    </a:lnL>
                    <a:lnR>
                      <a:noFill/>
                    </a:lnR>
                    <a:lnT>
                      <a:noFill/>
                    </a:lnT>
                    <a:lnB>
                      <a:noFill/>
                    </a:lnB>
                  </a:tcPr>
                </a:tc>
                <a:tc>
                  <a:txBody>
                    <a:bodyPr/>
                    <a:lstStyle/>
                    <a:p>
                      <a:pPr algn="ctr" fontAlgn="b"/>
                      <a:r>
                        <a:rPr lang="de-CH" sz="700" b="1" i="0" u="none" strike="noStrike">
                          <a:solidFill>
                            <a:srgbClr val="000000"/>
                          </a:solidFill>
                          <a:effectLst/>
                          <a:latin typeface="Calibri"/>
                        </a:rPr>
                        <a:t>100.3</a:t>
                      </a: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5_1</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0.199800</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0.95</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49.7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272.636</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87.085</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3.13069</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2.99925</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2.99560</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100.1</a:t>
                      </a:r>
                    </a:p>
                  </a:txBody>
                  <a:tcPr marL="0" marR="0" marT="0" marB="0" anchor="b">
                    <a:lnL>
                      <a:noFill/>
                    </a:lnL>
                    <a:lnR>
                      <a:noFill/>
                    </a:lnR>
                    <a:lnT>
                      <a:noFill/>
                    </a:lnT>
                    <a:lnB>
                      <a:noFill/>
                    </a:lnB>
                    <a:solidFill>
                      <a:srgbClr val="76933C"/>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a:txBody>
                    <a:bodyPr/>
                    <a:lstStyle/>
                    <a:p>
                      <a:pPr algn="ctr" fontAlgn="b"/>
                      <a:r>
                        <a:rPr lang="de-CH" sz="700" b="1" i="0" u="none" strike="noStrike">
                          <a:solidFill>
                            <a:srgbClr val="000000"/>
                          </a:solidFill>
                          <a:effectLst/>
                          <a:latin typeface="Calibri"/>
                        </a:rPr>
                        <a:t>L</a:t>
                      </a:r>
                      <a:r>
                        <a:rPr lang="de-CH" sz="700" b="1" i="0" u="none" strike="noStrike" baseline="-25000">
                          <a:solidFill>
                            <a:srgbClr val="000000"/>
                          </a:solidFill>
                          <a:effectLst/>
                          <a:latin typeface="Calibri"/>
                        </a:rPr>
                        <a:t>5_2</a:t>
                      </a:r>
                      <a:endParaRPr lang="de-CH" sz="700" b="1" i="0" u="none" strike="noStrike">
                        <a:solidFill>
                          <a:srgbClr val="000000"/>
                        </a:solidFill>
                        <a:effectLst/>
                        <a:latin typeface="Calibri"/>
                      </a:endParaRP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0.199800</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0.95</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52.3</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273.461</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87.437</a:t>
                      </a:r>
                    </a:p>
                  </a:txBody>
                  <a:tcPr marL="0" marR="0" marT="0" marB="0" anchor="b">
                    <a:lnL>
                      <a:noFill/>
                    </a:lnL>
                    <a:lnR>
                      <a:noFill/>
                    </a:lnR>
                    <a:lnT>
                      <a:noFill/>
                    </a:lnT>
                    <a:lnB>
                      <a:noFill/>
                    </a:lnB>
                    <a:solidFill>
                      <a:srgbClr val="D9D9D9"/>
                    </a:solidFill>
                  </a:tcPr>
                </a:tc>
                <a:tc>
                  <a:txBody>
                    <a:bodyPr/>
                    <a:lstStyle/>
                    <a:p>
                      <a:pPr algn="ctr" fontAlgn="b"/>
                      <a:r>
                        <a:rPr lang="de-CH" sz="700" b="1" i="0" u="none" strike="noStrike">
                          <a:solidFill>
                            <a:srgbClr val="000000"/>
                          </a:solidFill>
                          <a:effectLst/>
                          <a:latin typeface="Calibri"/>
                        </a:rPr>
                        <a:t>3.12752</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2.98920</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2.99560</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99.8</a:t>
                      </a:r>
                    </a:p>
                  </a:txBody>
                  <a:tcPr marL="0" marR="0" marT="0" marB="0" anchor="b">
                    <a:lnL>
                      <a:noFill/>
                    </a:lnL>
                    <a:lnR>
                      <a:noFill/>
                    </a:lnR>
                    <a:lnT>
                      <a:noFill/>
                    </a:lnT>
                    <a:lnB>
                      <a:noFill/>
                    </a:lnB>
                    <a:solidFill>
                      <a:srgbClr val="76933C"/>
                    </a:solidFill>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gridSpan="2">
                  <a:txBody>
                    <a:bodyPr/>
                    <a:lstStyle/>
                    <a:p>
                      <a:pPr algn="l" fontAlgn="b"/>
                      <a:r>
                        <a:rPr lang="de-CH" sz="700" b="1" i="0" u="none" strike="noStrike">
                          <a:solidFill>
                            <a:srgbClr val="000000"/>
                          </a:solidFill>
                          <a:effectLst/>
                          <a:latin typeface="Calibri"/>
                        </a:rPr>
                        <a:t>Average weight level 0</a:t>
                      </a:r>
                    </a:p>
                  </a:txBody>
                  <a:tcPr marL="0" marR="0" marT="0" marB="0" anchor="b">
                    <a:lnL>
                      <a:noFill/>
                    </a:lnL>
                    <a:lnR>
                      <a:noFill/>
                    </a:lnR>
                    <a:lnT>
                      <a:noFill/>
                    </a:lnT>
                    <a:lnB>
                      <a:noFill/>
                    </a:lnB>
                    <a:solidFill>
                      <a:srgbClr val="B7DEE8"/>
                    </a:solidFill>
                  </a:tcPr>
                </a:tc>
                <a:tc hMerge="1">
                  <a:txBody>
                    <a:bodyPr/>
                    <a:lstStyle/>
                    <a:p>
                      <a:endParaRPr lang="de-CH"/>
                    </a:p>
                  </a:txBody>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ctr" fontAlgn="b"/>
                      <a:r>
                        <a:rPr lang="de-CH" sz="700" b="1" i="0" u="none" strike="noStrike">
                          <a:solidFill>
                            <a:srgbClr val="000000"/>
                          </a:solidFill>
                          <a:effectLst/>
                          <a:latin typeface="Calibri"/>
                        </a:rPr>
                        <a:t>50.6</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mg</a:t>
                      </a:r>
                    </a:p>
                  </a:txBody>
                  <a:tcPr marL="0" marR="0" marT="0" marB="0" anchor="b">
                    <a:lnL>
                      <a:noFill/>
                    </a:lnL>
                    <a:lnR>
                      <a:noFill/>
                    </a:lnR>
                    <a:lnT>
                      <a:noFill/>
                    </a:lnT>
                    <a:lnB>
                      <a:noFill/>
                    </a:lnB>
                    <a:solidFill>
                      <a:srgbClr val="B7DEE8"/>
                    </a:solidFill>
                  </a:tcPr>
                </a:tc>
                <a:tc gridSpan="2">
                  <a:txBody>
                    <a:bodyPr/>
                    <a:lstStyle/>
                    <a:p>
                      <a:pPr algn="l" fontAlgn="b"/>
                      <a:r>
                        <a:rPr lang="de-CH" sz="700" b="1" i="0" u="none" strike="noStrike">
                          <a:solidFill>
                            <a:srgbClr val="000000"/>
                          </a:solidFill>
                          <a:effectLst/>
                          <a:latin typeface="Calibri"/>
                        </a:rPr>
                        <a:t>Average recovery level 1</a:t>
                      </a:r>
                    </a:p>
                  </a:txBody>
                  <a:tcPr marL="0" marR="0" marT="0" marB="0" anchor="b">
                    <a:lnL>
                      <a:noFill/>
                    </a:lnL>
                    <a:lnR>
                      <a:noFill/>
                    </a:lnR>
                    <a:lnT>
                      <a:noFill/>
                    </a:lnT>
                    <a:lnB>
                      <a:noFill/>
                    </a:lnB>
                    <a:solidFill>
                      <a:srgbClr val="D8E4BC"/>
                    </a:solidFill>
                  </a:tcPr>
                </a:tc>
                <a:tc hMerge="1">
                  <a:txBody>
                    <a:bodyPr/>
                    <a:lstStyle/>
                    <a:p>
                      <a:endParaRPr lang="de-CH"/>
                    </a:p>
                  </a:txBody>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D8E4BC"/>
                    </a:solidFill>
                  </a:tcPr>
                </a:tc>
                <a:tc>
                  <a:txBody>
                    <a:bodyPr/>
                    <a:lstStyle/>
                    <a:p>
                      <a:pPr algn="ctr" fontAlgn="b"/>
                      <a:r>
                        <a:rPr lang="de-CH" sz="900" b="1" i="0" u="none" strike="noStrike">
                          <a:solidFill>
                            <a:srgbClr val="FF0000"/>
                          </a:solidFill>
                          <a:effectLst/>
                          <a:latin typeface="Calibri"/>
                        </a:rPr>
                        <a:t>100.2</a:t>
                      </a:r>
                    </a:p>
                  </a:txBody>
                  <a:tcPr marL="0" marR="0" marT="0" marB="0" anchor="b">
                    <a:lnL>
                      <a:noFill/>
                    </a:lnL>
                    <a:lnR>
                      <a:noFill/>
                    </a:lnR>
                    <a:lnT>
                      <a:noFill/>
                    </a:lnT>
                    <a:lnB>
                      <a:noFill/>
                    </a:lnB>
                    <a:solidFill>
                      <a:srgbClr val="D8E4BC"/>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D8E4BC"/>
                    </a:solidFill>
                  </a:tcPr>
                </a:tc>
              </a:tr>
              <a:tr h="134135">
                <a:tc gridSpan="2">
                  <a:txBody>
                    <a:bodyPr/>
                    <a:lstStyle/>
                    <a:p>
                      <a:pPr algn="l" fontAlgn="b"/>
                      <a:r>
                        <a:rPr lang="de-CH" sz="700" b="1" i="0" u="none" strike="noStrike">
                          <a:solidFill>
                            <a:srgbClr val="000000"/>
                          </a:solidFill>
                          <a:effectLst/>
                          <a:latin typeface="Calibri"/>
                        </a:rPr>
                        <a:t>Average ratio level 0</a:t>
                      </a:r>
                    </a:p>
                  </a:txBody>
                  <a:tcPr marL="0" marR="0" marT="0" marB="0" anchor="b">
                    <a:lnL>
                      <a:noFill/>
                    </a:lnL>
                    <a:lnR>
                      <a:noFill/>
                    </a:lnR>
                    <a:lnT>
                      <a:noFill/>
                    </a:lnT>
                    <a:lnB>
                      <a:noFill/>
                    </a:lnB>
                    <a:solidFill>
                      <a:srgbClr val="B7DEE8"/>
                    </a:solidFill>
                  </a:tcPr>
                </a:tc>
                <a:tc hMerge="1">
                  <a:txBody>
                    <a:bodyPr/>
                    <a:lstStyle/>
                    <a:p>
                      <a:endParaRPr lang="de-CH"/>
                    </a:p>
                  </a:txBody>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ctr" fontAlgn="b"/>
                      <a:r>
                        <a:rPr lang="de-CH" sz="700" b="1" i="0" u="none" strike="noStrike">
                          <a:solidFill>
                            <a:srgbClr val="000000"/>
                          </a:solidFill>
                          <a:effectLst/>
                          <a:latin typeface="Calibri"/>
                        </a:rPr>
                        <a:t>0.13382</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gridSpan="2">
                  <a:txBody>
                    <a:bodyPr/>
                    <a:lstStyle/>
                    <a:p>
                      <a:pPr algn="l" fontAlgn="b"/>
                      <a:r>
                        <a:rPr lang="de-CH" sz="700" b="1" i="0" u="none" strike="noStrike">
                          <a:solidFill>
                            <a:srgbClr val="000000"/>
                          </a:solidFill>
                          <a:effectLst/>
                          <a:latin typeface="Calibri"/>
                        </a:rPr>
                        <a:t>Average recovery level 3</a:t>
                      </a:r>
                    </a:p>
                  </a:txBody>
                  <a:tcPr marL="0" marR="0" marT="0" marB="0" anchor="b">
                    <a:lnL>
                      <a:noFill/>
                    </a:lnL>
                    <a:lnR>
                      <a:noFill/>
                    </a:lnR>
                    <a:lnT>
                      <a:noFill/>
                    </a:lnT>
                    <a:lnB>
                      <a:noFill/>
                    </a:lnB>
                    <a:solidFill>
                      <a:srgbClr val="C4D79B"/>
                    </a:solidFill>
                  </a:tcPr>
                </a:tc>
                <a:tc hMerge="1">
                  <a:txBody>
                    <a:bodyPr/>
                    <a:lstStyle/>
                    <a:p>
                      <a:endParaRPr lang="de-CH"/>
                    </a:p>
                  </a:txBody>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C4D79B"/>
                    </a:solidFill>
                  </a:tcPr>
                </a:tc>
                <a:tc>
                  <a:txBody>
                    <a:bodyPr/>
                    <a:lstStyle/>
                    <a:p>
                      <a:pPr algn="ctr" fontAlgn="b"/>
                      <a:r>
                        <a:rPr lang="de-CH" sz="700" b="1" i="0" u="none" strike="noStrike">
                          <a:solidFill>
                            <a:srgbClr val="000000"/>
                          </a:solidFill>
                          <a:effectLst/>
                          <a:latin typeface="Calibri"/>
                        </a:rPr>
                        <a:t>99.3</a:t>
                      </a:r>
                    </a:p>
                  </a:txBody>
                  <a:tcPr marL="0" marR="0" marT="0" marB="0" anchor="b">
                    <a:lnL>
                      <a:noFill/>
                    </a:lnL>
                    <a:lnR>
                      <a:noFill/>
                    </a:lnR>
                    <a:lnT>
                      <a:noFill/>
                    </a:lnT>
                    <a:lnB>
                      <a:noFill/>
                    </a:lnB>
                    <a:solidFill>
                      <a:srgbClr val="C4D79B"/>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C4D79B"/>
                    </a:solidFill>
                  </a:tcPr>
                </a:tc>
              </a:tr>
              <a:tr h="134135">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gridSpan="2">
                  <a:txBody>
                    <a:bodyPr/>
                    <a:lstStyle/>
                    <a:p>
                      <a:pPr algn="l" fontAlgn="b"/>
                      <a:r>
                        <a:rPr lang="de-CH" sz="700" b="1" i="0" u="none" strike="noStrike">
                          <a:solidFill>
                            <a:srgbClr val="000000"/>
                          </a:solidFill>
                          <a:effectLst/>
                          <a:latin typeface="Calibri"/>
                        </a:rPr>
                        <a:t>Average recovery level 5</a:t>
                      </a:r>
                    </a:p>
                  </a:txBody>
                  <a:tcPr marL="0" marR="0" marT="0" marB="0" anchor="b">
                    <a:lnL>
                      <a:noFill/>
                    </a:lnL>
                    <a:lnR>
                      <a:noFill/>
                    </a:lnR>
                    <a:lnT>
                      <a:noFill/>
                    </a:lnT>
                    <a:lnB>
                      <a:noFill/>
                    </a:lnB>
                    <a:solidFill>
                      <a:srgbClr val="76933C"/>
                    </a:solidFill>
                  </a:tcPr>
                </a:tc>
                <a:tc hMerge="1">
                  <a:txBody>
                    <a:bodyPr/>
                    <a:lstStyle/>
                    <a:p>
                      <a:endParaRPr lang="de-CH"/>
                    </a:p>
                  </a:txBody>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76933C"/>
                    </a:solidFill>
                  </a:tcPr>
                </a:tc>
                <a:tc>
                  <a:txBody>
                    <a:bodyPr/>
                    <a:lstStyle/>
                    <a:p>
                      <a:pPr algn="ctr" fontAlgn="b"/>
                      <a:r>
                        <a:rPr lang="de-CH" sz="700" b="1" i="0" u="none" strike="noStrike">
                          <a:solidFill>
                            <a:srgbClr val="000000"/>
                          </a:solidFill>
                          <a:effectLst/>
                          <a:latin typeface="Calibri"/>
                        </a:rPr>
                        <a:t>100.0</a:t>
                      </a:r>
                    </a:p>
                  </a:txBody>
                  <a:tcPr marL="0" marR="0" marT="0" marB="0" anchor="b">
                    <a:lnL>
                      <a:noFill/>
                    </a:lnL>
                    <a:lnR>
                      <a:noFill/>
                    </a:lnR>
                    <a:lnT>
                      <a:noFill/>
                    </a:lnT>
                    <a:lnB>
                      <a:noFill/>
                    </a:lnB>
                    <a:solidFill>
                      <a:srgbClr val="76933C"/>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76933C"/>
                    </a:solidFill>
                  </a:tcPr>
                </a:tc>
              </a:tr>
              <a:tr h="134135">
                <a:tc gridSpan="3">
                  <a:txBody>
                    <a:bodyPr/>
                    <a:lstStyle/>
                    <a:p>
                      <a:pPr algn="l" fontAlgn="b"/>
                      <a:r>
                        <a:rPr lang="en-US" sz="700" b="1" i="0" u="none" strike="noStrike">
                          <a:solidFill>
                            <a:srgbClr val="000000"/>
                          </a:solidFill>
                          <a:effectLst/>
                          <a:latin typeface="Calibri"/>
                        </a:rPr>
                        <a:t>Average ratio per mg sample weight</a:t>
                      </a:r>
                    </a:p>
                  </a:txBody>
                  <a:tcPr marL="0" marR="0" marT="0" marB="0" anchor="b">
                    <a:lnL>
                      <a:noFill/>
                    </a:lnL>
                    <a:lnR>
                      <a:noFill/>
                    </a:lnR>
                    <a:lnT>
                      <a:noFill/>
                    </a:lnT>
                    <a:lnB>
                      <a:noFill/>
                    </a:lnB>
                    <a:solidFill>
                      <a:srgbClr val="B7DEE8"/>
                    </a:solidFill>
                  </a:tcPr>
                </a:tc>
                <a:tc hMerge="1">
                  <a:txBody>
                    <a:bodyPr/>
                    <a:lstStyle/>
                    <a:p>
                      <a:endParaRPr lang="de-CH"/>
                    </a:p>
                  </a:txBody>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ctr" fontAlgn="b"/>
                      <a:r>
                        <a:rPr lang="de-CH" sz="700" b="1" i="0" u="none" strike="noStrike">
                          <a:solidFill>
                            <a:srgbClr val="000000"/>
                          </a:solidFill>
                          <a:effectLst/>
                          <a:latin typeface="Calibri"/>
                        </a:rPr>
                        <a:t>0.002644664</a:t>
                      </a:r>
                    </a:p>
                  </a:txBody>
                  <a:tcPr marL="0" marR="0" marT="0" marB="0" anchor="b">
                    <a:lnL>
                      <a:noFill/>
                    </a:lnL>
                    <a:lnR>
                      <a:noFill/>
                    </a:lnR>
                    <a:lnT>
                      <a:noFill/>
                    </a:lnT>
                    <a:lnB>
                      <a:noFill/>
                    </a:lnB>
                    <a:solidFill>
                      <a:srgbClr val="B7DEE8"/>
                    </a:solidFill>
                  </a:tcPr>
                </a:tc>
                <a:tc>
                  <a:txBody>
                    <a:bodyPr/>
                    <a:lstStyle/>
                    <a:p>
                      <a:pPr algn="l" fontAlgn="b"/>
                      <a:r>
                        <a:rPr lang="de-CH" sz="700" b="1" i="0" u="none" strike="noStrike" dirty="0">
                          <a:solidFill>
                            <a:srgbClr val="000000"/>
                          </a:solidFill>
                          <a:effectLst/>
                          <a:latin typeface="Calibri"/>
                        </a:rPr>
                        <a:t> </a:t>
                      </a:r>
                    </a:p>
                  </a:txBody>
                  <a:tcPr marL="0" marR="0" marT="0" marB="0" anchor="b">
                    <a:lnL>
                      <a:noFill/>
                    </a:lnL>
                    <a:lnR>
                      <a:noFill/>
                    </a:lnR>
                    <a:lnT>
                      <a:noFill/>
                    </a:lnT>
                    <a:lnB>
                      <a:noFill/>
                    </a:lnB>
                    <a:solidFill>
                      <a:srgbClr val="B7DEE8"/>
                    </a:solidFill>
                  </a:tcPr>
                </a:tc>
                <a:tc>
                  <a:txBody>
                    <a:bodyPr/>
                    <a:lstStyle/>
                    <a:p>
                      <a:pPr algn="l" fontAlgn="b"/>
                      <a:endParaRPr lang="de-CH" sz="7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r>
                        <a:rPr lang="de-CH" sz="700" b="1" i="0" u="none" strike="noStrike">
                          <a:solidFill>
                            <a:srgbClr val="000000"/>
                          </a:solidFill>
                          <a:effectLst/>
                          <a:latin typeface="Calibri"/>
                        </a:rPr>
                        <a:t>Slope</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14.983</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dirty="0">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gridSpan="2">
                  <a:txBody>
                    <a:bodyPr/>
                    <a:lstStyle/>
                    <a:p>
                      <a:pPr algn="l" fontAlgn="b"/>
                      <a:r>
                        <a:rPr lang="de-CH" sz="700" b="1" i="0" u="none" strike="noStrike">
                          <a:solidFill>
                            <a:srgbClr val="000000"/>
                          </a:solidFill>
                          <a:effectLst/>
                          <a:latin typeface="Calibri"/>
                        </a:rPr>
                        <a:t>Intercept</a:t>
                      </a:r>
                    </a:p>
                  </a:txBody>
                  <a:tcPr marL="0" marR="0" marT="0" marB="0" anchor="b">
                    <a:lnL>
                      <a:noFill/>
                    </a:lnL>
                    <a:lnR>
                      <a:noFill/>
                    </a:lnR>
                    <a:lnT>
                      <a:noFill/>
                    </a:lnT>
                    <a:lnB>
                      <a:noFill/>
                    </a:lnB>
                    <a:solidFill>
                      <a:srgbClr val="FABF8F"/>
                    </a:solidFill>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0.002</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gridSpan="2">
                  <a:txBody>
                    <a:bodyPr/>
                    <a:lstStyle/>
                    <a:p>
                      <a:pPr algn="l" fontAlgn="b"/>
                      <a:r>
                        <a:rPr lang="de-CH" sz="700" b="1" i="0" u="none" strike="noStrike">
                          <a:solidFill>
                            <a:srgbClr val="000000"/>
                          </a:solidFill>
                          <a:effectLst/>
                          <a:latin typeface="Calibri"/>
                        </a:rPr>
                        <a:t>Correlation Coeff</a:t>
                      </a:r>
                    </a:p>
                  </a:txBody>
                  <a:tcPr marL="0" marR="0" marT="0" marB="0" anchor="b">
                    <a:lnL>
                      <a:noFill/>
                    </a:lnL>
                    <a:lnR>
                      <a:noFill/>
                    </a:lnR>
                    <a:lnT>
                      <a:noFill/>
                    </a:lnT>
                    <a:lnB>
                      <a:noFill/>
                    </a:lnB>
                    <a:solidFill>
                      <a:srgbClr val="FABF8F"/>
                    </a:solidFill>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900" b="1" i="0" u="none" strike="noStrike">
                          <a:solidFill>
                            <a:srgbClr val="FF0000"/>
                          </a:solidFill>
                          <a:effectLst/>
                          <a:latin typeface="Calibri"/>
                        </a:rPr>
                        <a:t>1.0000</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gridSpan="3">
                  <a:txBody>
                    <a:bodyPr/>
                    <a:lstStyle/>
                    <a:p>
                      <a:pPr algn="l" fontAlgn="b"/>
                      <a:r>
                        <a:rPr lang="de-CH" sz="700" b="1" i="0" u="none" strike="noStrike">
                          <a:solidFill>
                            <a:srgbClr val="000000"/>
                          </a:solidFill>
                          <a:effectLst/>
                          <a:latin typeface="Calibri"/>
                        </a:rPr>
                        <a:t>Amount Toluene in solution</a:t>
                      </a:r>
                    </a:p>
                  </a:txBody>
                  <a:tcPr marL="0" marR="0" marT="0" marB="0" anchor="b">
                    <a:lnL>
                      <a:noFill/>
                    </a:lnL>
                    <a:lnR>
                      <a:noFill/>
                    </a:lnR>
                    <a:lnT>
                      <a:noFill/>
                    </a:lnT>
                    <a:lnB>
                      <a:noFill/>
                    </a:lnB>
                    <a:solidFill>
                      <a:srgbClr val="FABF8F"/>
                    </a:solidFill>
                  </a:tcPr>
                </a:tc>
                <a:tc hMerge="1">
                  <a:txBody>
                    <a:bodyPr/>
                    <a:lstStyle/>
                    <a:p>
                      <a:endParaRPr lang="de-CH"/>
                    </a:p>
                  </a:txBody>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0.00880</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mg</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gridSpan="3">
                  <a:txBody>
                    <a:bodyPr/>
                    <a:lstStyle/>
                    <a:p>
                      <a:pPr algn="l" fontAlgn="b"/>
                      <a:r>
                        <a:rPr lang="en-US" sz="700" b="1" i="0" u="none" strike="noStrike">
                          <a:solidFill>
                            <a:srgbClr val="000000"/>
                          </a:solidFill>
                          <a:effectLst/>
                          <a:latin typeface="Calibri"/>
                        </a:rPr>
                        <a:t>Amount Toluene relativ to formulation</a:t>
                      </a:r>
                    </a:p>
                  </a:txBody>
                  <a:tcPr marL="0" marR="0" marT="0" marB="0" anchor="b">
                    <a:lnL>
                      <a:noFill/>
                    </a:lnL>
                    <a:lnR>
                      <a:noFill/>
                    </a:lnR>
                    <a:lnT>
                      <a:noFill/>
                    </a:lnT>
                    <a:lnB>
                      <a:noFill/>
                    </a:lnB>
                    <a:solidFill>
                      <a:srgbClr val="FABF8F"/>
                    </a:solidFill>
                  </a:tcPr>
                </a:tc>
                <a:tc hMerge="1">
                  <a:txBody>
                    <a:bodyPr/>
                    <a:lstStyle/>
                    <a:p>
                      <a:endParaRPr lang="de-CH"/>
                    </a:p>
                  </a:txBody>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0.01739</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59683">
                <a:tc gridSpan="3">
                  <a:txBody>
                    <a:bodyPr/>
                    <a:lstStyle/>
                    <a:p>
                      <a:pPr algn="l" fontAlgn="b"/>
                      <a:r>
                        <a:rPr lang="en-US" sz="700" b="1" i="0" u="none" strike="noStrike">
                          <a:solidFill>
                            <a:srgbClr val="000000"/>
                          </a:solidFill>
                          <a:effectLst/>
                          <a:latin typeface="Calibri"/>
                        </a:rPr>
                        <a:t>Amount Toluene relativ to AI</a:t>
                      </a:r>
                    </a:p>
                  </a:txBody>
                  <a:tcPr marL="0" marR="0" marT="0" marB="0" anchor="b">
                    <a:lnL>
                      <a:noFill/>
                    </a:lnL>
                    <a:lnR>
                      <a:noFill/>
                    </a:lnR>
                    <a:lnT>
                      <a:noFill/>
                    </a:lnT>
                    <a:lnB>
                      <a:noFill/>
                    </a:lnB>
                    <a:solidFill>
                      <a:srgbClr val="FABF8F"/>
                    </a:solidFill>
                  </a:tcPr>
                </a:tc>
                <a:tc hMerge="1">
                  <a:txBody>
                    <a:bodyPr/>
                    <a:lstStyle/>
                    <a:p>
                      <a:endParaRPr lang="de-CH"/>
                    </a:p>
                  </a:txBody>
                  <a:tcPr/>
                </a:tc>
                <a:tc hMerge="1">
                  <a:txBody>
                    <a:bodyPr/>
                    <a:lstStyle/>
                    <a:p>
                      <a:endParaRPr lang="de-CH"/>
                    </a:p>
                  </a:txBody>
                  <a:tcPr/>
                </a:tc>
                <a:tc>
                  <a:txBody>
                    <a:bodyPr/>
                    <a:lstStyle/>
                    <a:p>
                      <a:pPr algn="l" fontAlgn="b"/>
                      <a:r>
                        <a:rPr lang="de-CH" sz="700" b="1" i="0" u="none" strike="noStrike">
                          <a:solidFill>
                            <a:srgbClr val="000000"/>
                          </a:solidFill>
                          <a:effectLst/>
                          <a:latin typeface="Calibri"/>
                        </a:rPr>
                        <a:t> </a:t>
                      </a:r>
                    </a:p>
                  </a:txBody>
                  <a:tcPr marL="0" marR="0" marT="0" marB="0" anchor="b">
                    <a:lnL>
                      <a:noFill/>
                    </a:lnL>
                    <a:lnR>
                      <a:noFill/>
                    </a:lnR>
                    <a:lnT>
                      <a:noFill/>
                    </a:lnT>
                    <a:lnB>
                      <a:noFill/>
                    </a:lnB>
                    <a:solidFill>
                      <a:srgbClr val="FABF8F"/>
                    </a:solidFill>
                  </a:tcPr>
                </a:tc>
                <a:tc>
                  <a:txBody>
                    <a:bodyPr/>
                    <a:lstStyle/>
                    <a:p>
                      <a:pPr algn="ctr" fontAlgn="b"/>
                      <a:r>
                        <a:rPr lang="de-CH" sz="900" b="1" i="0" u="none" strike="noStrike">
                          <a:solidFill>
                            <a:srgbClr val="FF0000"/>
                          </a:solidFill>
                          <a:effectLst/>
                          <a:latin typeface="Calibri"/>
                        </a:rPr>
                        <a:t>0.042</a:t>
                      </a:r>
                    </a:p>
                  </a:txBody>
                  <a:tcPr marL="0" marR="0" marT="0" marB="0" anchor="b">
                    <a:lnL>
                      <a:noFill/>
                    </a:lnL>
                    <a:lnR>
                      <a:noFill/>
                    </a:lnR>
                    <a:lnT>
                      <a:noFill/>
                    </a:lnT>
                    <a:lnB>
                      <a:noFill/>
                    </a:lnB>
                    <a:solidFill>
                      <a:srgbClr val="FABF8F"/>
                    </a:solidFill>
                  </a:tcPr>
                </a:tc>
                <a:tc>
                  <a:txBody>
                    <a:bodyPr/>
                    <a:lstStyle/>
                    <a:p>
                      <a:pPr algn="l" fontAlgn="b"/>
                      <a:r>
                        <a:rPr lang="de-CH" sz="700" b="1" i="0" u="none" strike="noStrike">
                          <a:solidFill>
                            <a:srgbClr val="000000"/>
                          </a:solidFill>
                          <a:effectLst/>
                          <a:latin typeface="Calibri"/>
                        </a:rPr>
                        <a:t>%</a:t>
                      </a:r>
                    </a:p>
                  </a:txBody>
                  <a:tcPr marL="0" marR="0" marT="0" marB="0" anchor="b">
                    <a:lnL>
                      <a:noFill/>
                    </a:lnL>
                    <a:lnR>
                      <a:noFill/>
                    </a:lnR>
                    <a:lnT>
                      <a:noFill/>
                    </a:lnT>
                    <a:lnB>
                      <a:noFill/>
                    </a:lnB>
                    <a:solidFill>
                      <a:srgbClr val="FABF8F"/>
                    </a:solidFill>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r>
              <a:tr h="134135">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e-CH" sz="700" b="1"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2018384182"/>
              </p:ext>
            </p:extLst>
          </p:nvPr>
        </p:nvGraphicFramePr>
        <p:xfrm>
          <a:off x="5508104" y="4298262"/>
          <a:ext cx="3312368" cy="172251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p:nvPr/>
        </p:nvSpPr>
        <p:spPr>
          <a:xfrm>
            <a:off x="7491530" y="5490067"/>
            <a:ext cx="1446204" cy="2443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a:t>Toluene added</a:t>
            </a:r>
            <a:r>
              <a:rPr lang="de-CH" sz="1000" baseline="0" dirty="0"/>
              <a:t> [mg]</a:t>
            </a:r>
          </a:p>
          <a:p>
            <a:endParaRPr lang="de-CH" sz="1100" dirty="0"/>
          </a:p>
        </p:txBody>
      </p:sp>
      <p:sp>
        <p:nvSpPr>
          <p:cNvPr id="2" name="Rectangle 1"/>
          <p:cNvSpPr/>
          <p:nvPr/>
        </p:nvSpPr>
        <p:spPr>
          <a:xfrm>
            <a:off x="1043608" y="5768574"/>
            <a:ext cx="3024336" cy="297517"/>
          </a:xfrm>
          <a:prstGeom prst="rect">
            <a:avLst/>
          </a:prstGeom>
        </p:spPr>
        <p:txBody>
          <a:bodyPr wrap="square">
            <a:spAutoFit/>
          </a:bodyPr>
          <a:lstStyle/>
          <a:p>
            <a:pPr fontAlgn="t">
              <a:lnSpc>
                <a:spcPts val="1565"/>
              </a:lnSpc>
              <a:spcBef>
                <a:spcPts val="300"/>
              </a:spcBef>
              <a:spcAft>
                <a:spcPts val="0"/>
              </a:spcAft>
            </a:pPr>
            <a:r>
              <a:rPr lang="en-GB" b="1" dirty="0" smtClean="0">
                <a:solidFill>
                  <a:srgbClr val="FF0000"/>
                </a:solidFill>
                <a:latin typeface="Arial" pitchFamily="34" charset="0"/>
                <a:cs typeface="Arial" pitchFamily="34" charset="0"/>
              </a:rPr>
              <a:t>Linearity and Recovery established</a:t>
            </a:r>
            <a:endParaRPr lang="de-CH" b="1"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227471294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GB" sz="2400" dirty="0"/>
              <a:t>Statistical evaluation – </a:t>
            </a:r>
            <a:br>
              <a:rPr lang="en-GB" sz="2400" dirty="0"/>
            </a:br>
            <a:r>
              <a:rPr lang="en-GB" sz="2400" dirty="0" smtClean="0"/>
              <a:t>no elimination </a:t>
            </a:r>
            <a:r>
              <a:rPr lang="en-GB" sz="2400" dirty="0"/>
              <a:t>of </a:t>
            </a:r>
            <a:r>
              <a:rPr lang="en-GB" sz="2400" dirty="0" smtClean="0"/>
              <a:t>stragglers/outliers</a:t>
            </a:r>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6905179"/>
              </p:ext>
            </p:extLst>
          </p:nvPr>
        </p:nvGraphicFramePr>
        <p:xfrm>
          <a:off x="539553" y="1113063"/>
          <a:ext cx="8136902" cy="4419029"/>
        </p:xfrm>
        <a:graphic>
          <a:graphicData uri="http://schemas.openxmlformats.org/drawingml/2006/table">
            <a:tbl>
              <a:tblPr>
                <a:tableStyleId>{5C22544A-7EE6-4342-B048-85BDC9FD1C3A}</a:tableStyleId>
              </a:tblPr>
              <a:tblGrid>
                <a:gridCol w="1185340"/>
                <a:gridCol w="1399612"/>
                <a:gridCol w="1292932"/>
                <a:gridCol w="1545501"/>
                <a:gridCol w="1421497"/>
                <a:gridCol w="1292020"/>
              </a:tblGrid>
              <a:tr h="516313">
                <a:tc>
                  <a:txBody>
                    <a:bodyPr/>
                    <a:lstStyle/>
                    <a:p>
                      <a:pPr>
                        <a:spcAft>
                          <a:spcPts val="0"/>
                        </a:spcAft>
                      </a:pPr>
                      <a:r>
                        <a:rPr lang="en-GB" sz="1400" b="1" dirty="0">
                          <a:solidFill>
                            <a:schemeClr val="tx1"/>
                          </a:solidFill>
                          <a:effectLst/>
                          <a:latin typeface="+mj-lt"/>
                        </a:rPr>
                        <a:t> </a:t>
                      </a:r>
                      <a:endParaRPr lang="de-CH" sz="1400" b="1" dirty="0">
                        <a:solidFill>
                          <a:schemeClr val="tx1"/>
                        </a:solidFill>
                        <a:effectLst/>
                        <a:latin typeface="+mj-lt"/>
                        <a:ea typeface="Times New Roman"/>
                        <a:cs typeface="Times New Roman"/>
                      </a:endParaRPr>
                    </a:p>
                  </a:txBody>
                  <a:tcPr marL="44450" marR="44450" marT="0" marB="0" anchor="b"/>
                </a:tc>
                <a:tc>
                  <a:txBody>
                    <a:bodyPr/>
                    <a:lstStyle/>
                    <a:p>
                      <a:pPr algn="ctr">
                        <a:spcAft>
                          <a:spcPts val="0"/>
                        </a:spcAft>
                      </a:pPr>
                      <a:r>
                        <a:rPr lang="en-US" sz="1400" b="1" dirty="0">
                          <a:solidFill>
                            <a:schemeClr val="tx1"/>
                          </a:solidFill>
                          <a:effectLst/>
                          <a:latin typeface="+mj-lt"/>
                        </a:rPr>
                        <a:t>EC1</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EC2</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FS3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SC4</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WG5</a:t>
                      </a:r>
                      <a:endParaRPr lang="de-CH" sz="1400" b="1">
                        <a:solidFill>
                          <a:schemeClr val="tx1"/>
                        </a:solidFill>
                        <a:effectLst/>
                        <a:latin typeface="+mj-lt"/>
                        <a:ea typeface="Times New Roman"/>
                        <a:cs typeface="Times New Roman"/>
                      </a:endParaRPr>
                    </a:p>
                  </a:txBody>
                  <a:tcPr marL="44450" marR="44450" marT="0" marB="0" anchor="ctr"/>
                </a:tc>
              </a:tr>
              <a:tr h="258156">
                <a:tc>
                  <a:txBody>
                    <a:bodyPr/>
                    <a:lstStyle/>
                    <a:p>
                      <a:pPr>
                        <a:spcAft>
                          <a:spcPts val="0"/>
                        </a:spcAft>
                      </a:pPr>
                      <a:r>
                        <a:rPr lang="en-US" sz="1400" b="1" dirty="0">
                          <a:solidFill>
                            <a:schemeClr val="tx1"/>
                          </a:solidFill>
                          <a:effectLst/>
                          <a:latin typeface="+mj-lt"/>
                        </a:rPr>
                        <a:t> </a:t>
                      </a:r>
                      <a:endParaRPr lang="de-CH" sz="1400" b="1" dirty="0">
                        <a:solidFill>
                          <a:schemeClr val="tx1"/>
                        </a:solidFill>
                        <a:effectLst/>
                        <a:latin typeface="+mj-lt"/>
                        <a:ea typeface="Times New Roman"/>
                        <a:cs typeface="Times New Roman"/>
                      </a:endParaRPr>
                    </a:p>
                  </a:txBody>
                  <a:tcPr marL="44450" marR="44450" marT="0" marB="0" anchor="b"/>
                </a:tc>
                <a:tc>
                  <a:txBody>
                    <a:bodyPr/>
                    <a:lstStyle/>
                    <a:p>
                      <a:pPr algn="ctr">
                        <a:spcAft>
                          <a:spcPts val="0"/>
                        </a:spcAft>
                      </a:pPr>
                      <a:r>
                        <a:rPr lang="en-US" sz="1400" b="1" dirty="0">
                          <a:solidFill>
                            <a:schemeClr val="tx1"/>
                          </a:solidFill>
                          <a:effectLst/>
                          <a:latin typeface="+mj-lt"/>
                        </a:rPr>
                        <a:t> </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 </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 </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 </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 </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kern="1200" dirty="0" smtClean="0">
                          <a:solidFill>
                            <a:schemeClr val="dk1"/>
                          </a:solidFill>
                          <a:effectLst/>
                          <a:latin typeface="+mn-lt"/>
                          <a:ea typeface="+mn-ea"/>
                          <a:cs typeface="+mn-cs"/>
                        </a:rPr>
                        <a:t>X</a:t>
                      </a:r>
                      <a:r>
                        <a:rPr lang="de-CH" sz="1400" b="1" kern="1200" baseline="-25000" dirty="0" smtClean="0">
                          <a:solidFill>
                            <a:schemeClr val="dk1"/>
                          </a:solidFill>
                          <a:effectLst/>
                          <a:latin typeface="+mn-lt"/>
                          <a:ea typeface="+mn-ea"/>
                          <a:cs typeface="+mn-cs"/>
                        </a:rPr>
                        <a:t>m</a:t>
                      </a:r>
                      <a:r>
                        <a:rPr lang="de-CH" sz="1400" b="1" kern="1200" dirty="0" smtClean="0">
                          <a:solidFill>
                            <a:schemeClr val="dk1"/>
                          </a:solidFill>
                          <a:effectLst/>
                          <a:latin typeface="+mn-lt"/>
                          <a:ea typeface="+mn-ea"/>
                          <a:cs typeface="+mn-cs"/>
                        </a:rPr>
                        <a:t> [g/kg</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0.453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0.083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0.183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0.097</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0.214</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L</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13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13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13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13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13</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S</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0.0264</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0.0037</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dirty="0">
                          <a:solidFill>
                            <a:schemeClr val="tx1"/>
                          </a:solidFill>
                          <a:effectLst/>
                          <a:latin typeface="+mj-lt"/>
                        </a:rPr>
                        <a:t>0.0110</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en-US" sz="1400" b="1">
                          <a:solidFill>
                            <a:schemeClr val="tx1"/>
                          </a:solidFill>
                          <a:effectLst/>
                          <a:latin typeface="+mj-lt"/>
                        </a:rPr>
                        <a:t>0.0053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0.0027</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S</a:t>
                      </a:r>
                      <a:r>
                        <a:rPr lang="de-CH" sz="1400" b="1" baseline="-25000" dirty="0">
                          <a:effectLst/>
                          <a:latin typeface="+mj-lt"/>
                        </a:rPr>
                        <a:t>L</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0.0569</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0.0082</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0.0139</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0.0112</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0.0161</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S</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0.0628</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0.0090</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0.0177</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0.0124</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0.0163</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0.0738</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0.0103</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0.0309</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0.0147</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0.0076</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0.1752</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0.0251</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0.0497</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0.0346</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0.0458</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a:solidFill>
                            <a:schemeClr val="tx1"/>
                          </a:solidFill>
                          <a:effectLst/>
                          <a:latin typeface="+mj-lt"/>
                        </a:rPr>
                        <a:t>RSD</a:t>
                      </a:r>
                      <a:r>
                        <a:rPr lang="de-CH" sz="1400" b="1" baseline="-25000">
                          <a:solidFill>
                            <a:schemeClr val="tx1"/>
                          </a:solidFill>
                          <a:effectLst/>
                          <a:latin typeface="+mj-lt"/>
                        </a:rPr>
                        <a:t>r</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5.83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4.44</a:t>
                      </a:r>
                      <a:endParaRPr lang="de-CH" sz="1400" b="1">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6.03</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dirty="0">
                          <a:solidFill>
                            <a:schemeClr val="tx1"/>
                          </a:solidFill>
                          <a:effectLst/>
                          <a:latin typeface="+mj-lt"/>
                        </a:rPr>
                        <a:t>5.40</a:t>
                      </a:r>
                      <a:endParaRPr lang="de-CH" sz="1400" b="1" dirty="0">
                        <a:solidFill>
                          <a:schemeClr val="tx1"/>
                        </a:solidFill>
                        <a:effectLst/>
                        <a:latin typeface="+mj-lt"/>
                        <a:ea typeface="Times New Roman"/>
                        <a:cs typeface="Times New Roman"/>
                      </a:endParaRPr>
                    </a:p>
                  </a:txBody>
                  <a:tcPr marL="44450" marR="44450" marT="0" marB="0" anchor="ctr"/>
                </a:tc>
                <a:tc>
                  <a:txBody>
                    <a:bodyPr/>
                    <a:lstStyle/>
                    <a:p>
                      <a:pPr algn="ctr">
                        <a:spcAft>
                          <a:spcPts val="0"/>
                        </a:spcAft>
                      </a:pPr>
                      <a:r>
                        <a:rPr lang="de-CH" sz="1400" b="1">
                          <a:solidFill>
                            <a:schemeClr val="tx1"/>
                          </a:solidFill>
                          <a:effectLst/>
                          <a:latin typeface="+mj-lt"/>
                        </a:rPr>
                        <a:t>1.26</a:t>
                      </a:r>
                      <a:endParaRPr lang="de-CH" sz="1400" b="1">
                        <a:solidFill>
                          <a:schemeClr val="tx1"/>
                        </a:solidFill>
                        <a:effectLst/>
                        <a:latin typeface="+mj-lt"/>
                        <a:ea typeface="Times New Roman"/>
                        <a:cs typeface="Times New Roman"/>
                      </a:endParaRPr>
                    </a:p>
                  </a:txBody>
                  <a:tcPr marL="44450" marR="44450" marT="0" marB="0" anchor="ctr"/>
                </a:tc>
              </a:tr>
              <a:tr h="364456">
                <a:tc>
                  <a:txBody>
                    <a:bodyPr/>
                    <a:lstStyle/>
                    <a:p>
                      <a:pPr>
                        <a:spcAft>
                          <a:spcPts val="0"/>
                        </a:spcAft>
                      </a:pPr>
                      <a:r>
                        <a:rPr lang="de-CH" sz="1400" b="1" dirty="0">
                          <a:solidFill>
                            <a:schemeClr val="tx1"/>
                          </a:solidFill>
                          <a:effectLst/>
                          <a:latin typeface="+mj-lt"/>
                        </a:rPr>
                        <a:t>RSD</a:t>
                      </a:r>
                      <a:r>
                        <a:rPr lang="de-CH" sz="1400" b="1" baseline="-25000" dirty="0">
                          <a:solidFill>
                            <a:schemeClr val="tx1"/>
                          </a:solidFill>
                          <a:effectLst/>
                          <a:latin typeface="+mj-lt"/>
                        </a:rPr>
                        <a:t>R</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solidFill>
                            <a:schemeClr val="tx1"/>
                          </a:solidFill>
                          <a:effectLst/>
                          <a:latin typeface="+mj-lt"/>
                        </a:rPr>
                        <a:t>13.87</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solidFill>
                            <a:schemeClr val="tx1"/>
                          </a:solidFill>
                          <a:effectLst/>
                          <a:latin typeface="+mj-lt"/>
                        </a:rPr>
                        <a:t>10.83</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solidFill>
                            <a:schemeClr val="tx1"/>
                          </a:solidFill>
                          <a:effectLst/>
                          <a:latin typeface="+mj-lt"/>
                        </a:rPr>
                        <a:t>9.68</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solidFill>
                            <a:schemeClr val="tx1"/>
                          </a:solidFill>
                          <a:effectLst/>
                          <a:latin typeface="+mj-lt"/>
                        </a:rPr>
                        <a:t>12.71</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solidFill>
                            <a:schemeClr val="tx1"/>
                          </a:solidFill>
                          <a:effectLst/>
                          <a:latin typeface="+mj-lt"/>
                        </a:rPr>
                        <a:t>7.65</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20000"/>
                        <a:lumOff val="80000"/>
                      </a:schemeClr>
                    </a:solidFill>
                  </a:tcPr>
                </a:tc>
              </a:tr>
              <a:tr h="364456">
                <a:tc>
                  <a:txBody>
                    <a:bodyPr/>
                    <a:lstStyle/>
                    <a:p>
                      <a:pPr>
                        <a:spcAft>
                          <a:spcPts val="0"/>
                        </a:spcAft>
                      </a:pPr>
                      <a:r>
                        <a:rPr lang="de-CH" sz="1400" b="1" dirty="0">
                          <a:solidFill>
                            <a:schemeClr val="tx1"/>
                          </a:solidFill>
                          <a:effectLst/>
                          <a:latin typeface="+mj-lt"/>
                        </a:rPr>
                        <a:t>RSD</a:t>
                      </a:r>
                      <a:r>
                        <a:rPr lang="de-CH" sz="1400" b="1" baseline="-25000" dirty="0">
                          <a:solidFill>
                            <a:schemeClr val="tx1"/>
                          </a:solidFill>
                          <a:effectLst/>
                          <a:latin typeface="+mj-lt"/>
                        </a:rPr>
                        <a:t>R</a:t>
                      </a:r>
                      <a:r>
                        <a:rPr lang="de-CH" sz="1400" b="1" dirty="0">
                          <a:solidFill>
                            <a:schemeClr val="tx1"/>
                          </a:solidFill>
                          <a:effectLst/>
                          <a:latin typeface="+mj-lt"/>
                        </a:rPr>
                        <a:t>(Hor)</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solidFill>
                            <a:schemeClr val="tx1"/>
                          </a:solidFill>
                          <a:effectLst/>
                          <a:latin typeface="+mj-lt"/>
                        </a:rPr>
                        <a:t>6.38</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solidFill>
                            <a:schemeClr val="tx1"/>
                          </a:solidFill>
                          <a:effectLst/>
                          <a:latin typeface="+mj-lt"/>
                        </a:rPr>
                        <a:t>8.23</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solidFill>
                            <a:schemeClr val="tx1"/>
                          </a:solidFill>
                          <a:effectLst/>
                          <a:latin typeface="+mj-lt"/>
                        </a:rPr>
                        <a:t>7.30</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solidFill>
                            <a:schemeClr val="tx1"/>
                          </a:solidFill>
                          <a:effectLst/>
                          <a:latin typeface="+mj-lt"/>
                        </a:rPr>
                        <a:t>8.03</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solidFill>
                            <a:schemeClr val="tx1"/>
                          </a:solidFill>
                          <a:effectLst/>
                          <a:latin typeface="+mj-lt"/>
                        </a:rPr>
                        <a:t>7.14</a:t>
                      </a:r>
                      <a:endParaRPr lang="de-CH" sz="1400" b="1" dirty="0">
                        <a:solidFill>
                          <a:schemeClr val="tx1"/>
                        </a:solidFill>
                        <a:effectLst/>
                        <a:latin typeface="+mj-lt"/>
                        <a:ea typeface="Times New Roman"/>
                        <a:cs typeface="Times New Roman"/>
                      </a:endParaRPr>
                    </a:p>
                  </a:txBody>
                  <a:tcPr marL="44450" marR="44450" marT="0"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198616349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de-DE" sz="3200" dirty="0">
                <a:latin typeface="Arial" pitchFamily="34" charset="0"/>
                <a:cs typeface="Arial" pitchFamily="34" charset="0"/>
              </a:rPr>
              <a:t>Purpose of the Method</a:t>
            </a:r>
            <a:endParaRPr lang="en-GB" sz="3200" dirty="0" smtClean="0"/>
          </a:p>
        </p:txBody>
      </p:sp>
      <p:sp>
        <p:nvSpPr>
          <p:cNvPr id="2" name="Rectangle 1"/>
          <p:cNvSpPr/>
          <p:nvPr/>
        </p:nvSpPr>
        <p:spPr>
          <a:xfrm>
            <a:off x="408169" y="1009781"/>
            <a:ext cx="8136904" cy="5170646"/>
          </a:xfrm>
          <a:prstGeom prst="rect">
            <a:avLst/>
          </a:prstGeom>
        </p:spPr>
        <p:txBody>
          <a:bodyPr wrap="square">
            <a:spAutoFit/>
          </a:bodyPr>
          <a:lstStyle/>
          <a:p>
            <a:pPr marL="342900" indent="-342900">
              <a:buFont typeface="Arial" panose="020B0604020202020204" pitchFamily="34" charset="0"/>
              <a:buChar char="•"/>
            </a:pPr>
            <a:r>
              <a:rPr lang="de-DE" sz="2400" b="1" dirty="0">
                <a:latin typeface="Arial" pitchFamily="34" charset="0"/>
                <a:cs typeface="Arial" pitchFamily="34" charset="0"/>
              </a:rPr>
              <a:t>In the EU, the content of </a:t>
            </a:r>
            <a:r>
              <a:rPr lang="de-DE" sz="2400" b="1" dirty="0">
                <a:solidFill>
                  <a:srgbClr val="FF0000"/>
                </a:solidFill>
                <a:latin typeface="Arial" pitchFamily="34" charset="0"/>
                <a:cs typeface="Arial" pitchFamily="34" charset="0"/>
              </a:rPr>
              <a:t>Toluene</a:t>
            </a:r>
            <a:r>
              <a:rPr lang="de-DE" sz="2400" b="1" dirty="0">
                <a:latin typeface="Arial" pitchFamily="34" charset="0"/>
                <a:cs typeface="Arial" pitchFamily="34" charset="0"/>
              </a:rPr>
              <a:t> as a </a:t>
            </a:r>
            <a:r>
              <a:rPr lang="de-DE" sz="2400" b="1" dirty="0">
                <a:solidFill>
                  <a:srgbClr val="FF0000"/>
                </a:solidFill>
                <a:latin typeface="Arial" pitchFamily="34" charset="0"/>
                <a:cs typeface="Arial" pitchFamily="34" charset="0"/>
              </a:rPr>
              <a:t>relevant impurity </a:t>
            </a:r>
            <a:r>
              <a:rPr lang="de-DE" sz="2400" b="1" dirty="0">
                <a:latin typeface="Arial" pitchFamily="34" charset="0"/>
                <a:cs typeface="Arial" pitchFamily="34" charset="0"/>
              </a:rPr>
              <a:t>is specified in several active ingredients </a:t>
            </a:r>
            <a:r>
              <a:rPr lang="de-DE" sz="1800" b="1" dirty="0">
                <a:latin typeface="Arial" pitchFamily="34" charset="0"/>
                <a:cs typeface="Arial" pitchFamily="34" charset="0"/>
              </a:rPr>
              <a:t>(</a:t>
            </a:r>
            <a:r>
              <a:rPr lang="de-CH" sz="1800" b="1" dirty="0">
                <a:latin typeface="Arial" pitchFamily="34" charset="0"/>
                <a:cs typeface="Arial" pitchFamily="34" charset="0"/>
              </a:rPr>
              <a:t>COMMISSION IMPLEMENTING REGULATION (EU) No 540/2011)</a:t>
            </a:r>
          </a:p>
          <a:p>
            <a:r>
              <a:rPr lang="de-CH" sz="2400" b="1" dirty="0">
                <a:latin typeface="Arial" pitchFamily="34" charset="0"/>
                <a:cs typeface="Arial" pitchFamily="34" charset="0"/>
              </a:rPr>
              <a:t>    </a:t>
            </a:r>
            <a:r>
              <a:rPr lang="de-CH" sz="2000" b="1" dirty="0" err="1">
                <a:latin typeface="Arial" pitchFamily="34" charset="0"/>
                <a:cs typeface="Arial" pitchFamily="34" charset="0"/>
              </a:rPr>
              <a:t>Examples</a:t>
            </a:r>
            <a:r>
              <a:rPr lang="de-CH" sz="2000" b="1">
                <a:latin typeface="Arial" pitchFamily="34" charset="0"/>
                <a:cs typeface="Arial" pitchFamily="34" charset="0"/>
              </a:rPr>
              <a:t>: </a:t>
            </a:r>
            <a:r>
              <a:rPr lang="de-CH" sz="2000" b="1" smtClean="0">
                <a:latin typeface="Arial" pitchFamily="34" charset="0"/>
                <a:cs typeface="Arial" pitchFamily="34" charset="0"/>
              </a:rPr>
              <a:t>   0.5 </a:t>
            </a:r>
            <a:r>
              <a:rPr lang="de-CH" sz="2000" b="1" dirty="0">
                <a:latin typeface="Arial" pitchFamily="34" charset="0"/>
                <a:cs typeface="Arial" pitchFamily="34" charset="0"/>
              </a:rPr>
              <a:t>g </a:t>
            </a:r>
            <a:r>
              <a:rPr lang="de-CH" sz="2000" b="1" dirty="0" err="1">
                <a:latin typeface="Arial" pitchFamily="34" charset="0"/>
                <a:cs typeface="Arial" pitchFamily="34" charset="0"/>
              </a:rPr>
              <a:t>Toluene</a:t>
            </a:r>
            <a:r>
              <a:rPr lang="de-CH" sz="2000" b="1" dirty="0">
                <a:latin typeface="Arial" pitchFamily="34" charset="0"/>
                <a:cs typeface="Arial" pitchFamily="34" charset="0"/>
              </a:rPr>
              <a:t> / kg </a:t>
            </a:r>
            <a:r>
              <a:rPr lang="de-CH" sz="2000" b="1" dirty="0" err="1">
                <a:latin typeface="Arial" pitchFamily="34" charset="0"/>
                <a:cs typeface="Arial" pitchFamily="34" charset="0"/>
              </a:rPr>
              <a:t>Metazachlor</a:t>
            </a:r>
            <a:r>
              <a:rPr lang="de-CH" sz="2000" b="1" dirty="0">
                <a:latin typeface="Arial" pitchFamily="34" charset="0"/>
                <a:cs typeface="Arial" pitchFamily="34" charset="0"/>
              </a:rPr>
              <a:t>, </a:t>
            </a:r>
            <a:br>
              <a:rPr lang="de-CH" sz="2000" b="1" dirty="0">
                <a:latin typeface="Arial" pitchFamily="34" charset="0"/>
                <a:cs typeface="Arial" pitchFamily="34" charset="0"/>
              </a:rPr>
            </a:br>
            <a:r>
              <a:rPr lang="de-CH" sz="2000" b="1" dirty="0">
                <a:latin typeface="Arial" pitchFamily="34" charset="0"/>
                <a:cs typeface="Arial" pitchFamily="34" charset="0"/>
              </a:rPr>
              <a:t>		    2 g </a:t>
            </a:r>
            <a:r>
              <a:rPr lang="de-CH" sz="2000" b="1" dirty="0" err="1">
                <a:latin typeface="Arial" pitchFamily="34" charset="0"/>
                <a:cs typeface="Arial" pitchFamily="34" charset="0"/>
              </a:rPr>
              <a:t>Toluene</a:t>
            </a:r>
            <a:r>
              <a:rPr lang="de-CH" sz="2000" b="1" dirty="0">
                <a:latin typeface="Arial" pitchFamily="34" charset="0"/>
                <a:cs typeface="Arial" pitchFamily="34" charset="0"/>
              </a:rPr>
              <a:t> / kg </a:t>
            </a:r>
            <a:r>
              <a:rPr lang="de-CH" sz="2000" b="1" dirty="0" err="1">
                <a:latin typeface="Arial" pitchFamily="34" charset="0"/>
                <a:cs typeface="Arial" pitchFamily="34" charset="0"/>
              </a:rPr>
              <a:t>Azoxystrobin</a:t>
            </a:r>
            <a:r>
              <a:rPr lang="de-CH" sz="2000" b="1" dirty="0">
                <a:latin typeface="Arial" pitchFamily="34" charset="0"/>
                <a:cs typeface="Arial" pitchFamily="34" charset="0"/>
              </a:rPr>
              <a:t>, </a:t>
            </a:r>
            <a:br>
              <a:rPr lang="de-CH" sz="2000" b="1" dirty="0">
                <a:latin typeface="Arial" pitchFamily="34" charset="0"/>
                <a:cs typeface="Arial" pitchFamily="34" charset="0"/>
              </a:rPr>
            </a:br>
            <a:r>
              <a:rPr lang="de-CH" sz="2000" b="1" dirty="0">
                <a:latin typeface="Arial" pitchFamily="34" charset="0"/>
                <a:cs typeface="Arial" pitchFamily="34" charset="0"/>
              </a:rPr>
              <a:t>		    5 g </a:t>
            </a:r>
            <a:r>
              <a:rPr lang="de-CH" sz="2000" b="1" dirty="0" err="1">
                <a:latin typeface="Arial" pitchFamily="34" charset="0"/>
                <a:cs typeface="Arial" pitchFamily="34" charset="0"/>
              </a:rPr>
              <a:t>Toluene</a:t>
            </a:r>
            <a:r>
              <a:rPr lang="de-CH" sz="2000" b="1" dirty="0">
                <a:latin typeface="Arial" pitchFamily="34" charset="0"/>
                <a:cs typeface="Arial" pitchFamily="34" charset="0"/>
              </a:rPr>
              <a:t> / kg </a:t>
            </a:r>
            <a:r>
              <a:rPr lang="de-CH" sz="2000" b="1" dirty="0" err="1">
                <a:latin typeface="Arial" pitchFamily="34" charset="0"/>
                <a:cs typeface="Arial" pitchFamily="34" charset="0"/>
              </a:rPr>
              <a:t>Difenoconazole</a:t>
            </a:r>
            <a:r>
              <a:rPr lang="de-CH" sz="2000" b="1" dirty="0">
                <a:latin typeface="Arial" pitchFamily="34" charset="0"/>
                <a:cs typeface="Arial" pitchFamily="34" charset="0"/>
              </a:rPr>
              <a:t>, </a:t>
            </a:r>
            <a:br>
              <a:rPr lang="de-CH" sz="2000" b="1" dirty="0">
                <a:latin typeface="Arial" pitchFamily="34" charset="0"/>
                <a:cs typeface="Arial" pitchFamily="34" charset="0"/>
              </a:rPr>
            </a:br>
            <a:r>
              <a:rPr lang="de-CH" sz="2000" b="1" dirty="0">
                <a:latin typeface="Arial" pitchFamily="34" charset="0"/>
                <a:cs typeface="Arial" pitchFamily="34" charset="0"/>
              </a:rPr>
              <a:t>		    5 g </a:t>
            </a:r>
            <a:r>
              <a:rPr lang="de-CH" sz="2000" b="1" dirty="0" err="1">
                <a:latin typeface="Arial" pitchFamily="34" charset="0"/>
                <a:cs typeface="Arial" pitchFamily="34" charset="0"/>
              </a:rPr>
              <a:t>Toluene</a:t>
            </a:r>
            <a:r>
              <a:rPr lang="de-CH" sz="2000" b="1" dirty="0">
                <a:latin typeface="Arial" pitchFamily="34" charset="0"/>
                <a:cs typeface="Arial" pitchFamily="34" charset="0"/>
              </a:rPr>
              <a:t> / kg </a:t>
            </a:r>
            <a:r>
              <a:rPr lang="de-CH" sz="2000" b="1" dirty="0" err="1">
                <a:latin typeface="Arial" pitchFamily="34" charset="0"/>
                <a:cs typeface="Arial" pitchFamily="34" charset="0"/>
              </a:rPr>
              <a:t>Prothioconazole</a:t>
            </a:r>
            <a:r>
              <a:rPr lang="de-CH" sz="2000" b="1" dirty="0">
                <a:latin typeface="Arial" pitchFamily="34" charset="0"/>
                <a:cs typeface="Arial" pitchFamily="34" charset="0"/>
              </a:rPr>
              <a:t>; </a:t>
            </a:r>
            <a:br>
              <a:rPr lang="de-CH" sz="2000" b="1" dirty="0">
                <a:latin typeface="Arial" pitchFamily="34" charset="0"/>
                <a:cs typeface="Arial" pitchFamily="34" charset="0"/>
              </a:rPr>
            </a:br>
            <a:r>
              <a:rPr lang="de-CH" sz="2400" b="1" dirty="0">
                <a:latin typeface="Arial" pitchFamily="34" charset="0"/>
                <a:cs typeface="Arial" pitchFamily="34" charset="0"/>
              </a:rPr>
              <a:t>    </a:t>
            </a:r>
            <a:r>
              <a:rPr lang="de-CH" sz="2400" b="1" dirty="0" err="1">
                <a:latin typeface="Arial" pitchFamily="34" charset="0"/>
                <a:cs typeface="Arial" pitchFamily="34" charset="0"/>
              </a:rPr>
              <a:t>Actual</a:t>
            </a:r>
            <a:r>
              <a:rPr lang="de-CH" sz="2400" b="1" dirty="0">
                <a:latin typeface="Arial" pitchFamily="34" charset="0"/>
                <a:cs typeface="Arial" pitchFamily="34" charset="0"/>
              </a:rPr>
              <a:t> </a:t>
            </a:r>
            <a:r>
              <a:rPr lang="de-CH" sz="2400" b="1" dirty="0" err="1">
                <a:latin typeface="Arial" pitchFamily="34" charset="0"/>
                <a:cs typeface="Arial" pitchFamily="34" charset="0"/>
              </a:rPr>
              <a:t>range</a:t>
            </a:r>
            <a:r>
              <a:rPr lang="de-CH" sz="2400" b="1" dirty="0">
                <a:latin typeface="Arial" pitchFamily="34" charset="0"/>
                <a:cs typeface="Arial" pitchFamily="34" charset="0"/>
              </a:rPr>
              <a:t> 0.5 – 13 g </a:t>
            </a:r>
            <a:r>
              <a:rPr lang="de-CH" sz="2400" b="1" dirty="0" err="1">
                <a:latin typeface="Arial" pitchFamily="34" charset="0"/>
                <a:cs typeface="Arial" pitchFamily="34" charset="0"/>
              </a:rPr>
              <a:t>Toluene</a:t>
            </a:r>
            <a:r>
              <a:rPr lang="de-CH" sz="2400" b="1" dirty="0">
                <a:latin typeface="Arial" pitchFamily="34" charset="0"/>
                <a:cs typeface="Arial" pitchFamily="34" charset="0"/>
              </a:rPr>
              <a:t> / kg </a:t>
            </a:r>
            <a:r>
              <a:rPr lang="de-CH" sz="2400" b="1" dirty="0" err="1">
                <a:latin typeface="Arial" pitchFamily="34" charset="0"/>
                <a:cs typeface="Arial" pitchFamily="34" charset="0"/>
              </a:rPr>
              <a:t>a.i</a:t>
            </a:r>
            <a:r>
              <a:rPr lang="de-CH" sz="2400" b="1" dirty="0">
                <a:latin typeface="Arial" pitchFamily="34" charset="0"/>
                <a:cs typeface="Arial" pitchFamily="34" charset="0"/>
              </a:rPr>
              <a:t>.</a:t>
            </a:r>
          </a:p>
          <a:p>
            <a:pPr marL="342900" indent="-342900">
              <a:buFont typeface="Arial" panose="020B0604020202020204" pitchFamily="34" charset="0"/>
              <a:buChar char="•"/>
            </a:pPr>
            <a:r>
              <a:rPr lang="de-CH" sz="2400" b="1" dirty="0" smtClean="0">
                <a:latin typeface="Arial" pitchFamily="34" charset="0"/>
                <a:cs typeface="Arial" pitchFamily="34" charset="0"/>
              </a:rPr>
              <a:t>The </a:t>
            </a:r>
            <a:r>
              <a:rPr lang="de-CH" sz="2400" b="1" dirty="0">
                <a:latin typeface="Arial" pitchFamily="34" charset="0"/>
                <a:cs typeface="Arial" pitchFamily="34" charset="0"/>
              </a:rPr>
              <a:t>manufacturers of the </a:t>
            </a:r>
            <a:r>
              <a:rPr lang="de-CH" sz="2400" b="1" dirty="0" smtClean="0">
                <a:latin typeface="Arial" pitchFamily="34" charset="0"/>
                <a:cs typeface="Arial" pitchFamily="34" charset="0"/>
              </a:rPr>
              <a:t>ai </a:t>
            </a:r>
            <a:r>
              <a:rPr lang="de-CH" sz="2400" b="1" dirty="0">
                <a:latin typeface="Arial" pitchFamily="34" charset="0"/>
                <a:cs typeface="Arial" pitchFamily="34" charset="0"/>
              </a:rPr>
              <a:t>and the formulations have to submit a </a:t>
            </a:r>
            <a:r>
              <a:rPr lang="de-CH" sz="2400" b="1" dirty="0">
                <a:solidFill>
                  <a:srgbClr val="FF0000"/>
                </a:solidFill>
                <a:latin typeface="Arial" pitchFamily="34" charset="0"/>
                <a:cs typeface="Arial" pitchFamily="34" charset="0"/>
              </a:rPr>
              <a:t>validated analytical method </a:t>
            </a:r>
            <a:r>
              <a:rPr lang="de-CH" sz="2400" b="1" dirty="0">
                <a:latin typeface="Arial" pitchFamily="34" charset="0"/>
                <a:cs typeface="Arial" pitchFamily="34" charset="0"/>
              </a:rPr>
              <a:t>for each </a:t>
            </a:r>
            <a:r>
              <a:rPr lang="de-CH" sz="2400" b="1" dirty="0" smtClean="0">
                <a:latin typeface="Arial" pitchFamily="34" charset="0"/>
                <a:cs typeface="Arial" pitchFamily="34" charset="0"/>
              </a:rPr>
              <a:t>formulation/ai </a:t>
            </a:r>
            <a:r>
              <a:rPr lang="de-CH" sz="2400" b="1" dirty="0">
                <a:latin typeface="Arial" pitchFamily="34" charset="0"/>
                <a:cs typeface="Arial" pitchFamily="34" charset="0"/>
              </a:rPr>
              <a:t>to the registration </a:t>
            </a:r>
            <a:r>
              <a:rPr lang="de-CH" sz="2400" b="1" dirty="0" smtClean="0">
                <a:latin typeface="Arial" pitchFamily="34" charset="0"/>
                <a:cs typeface="Arial" pitchFamily="34" charset="0"/>
              </a:rPr>
              <a:t>authorithies</a:t>
            </a:r>
          </a:p>
          <a:p>
            <a:pPr marL="342900" indent="-342900">
              <a:buFont typeface="Arial" panose="020B0604020202020204" pitchFamily="34" charset="0"/>
              <a:buChar char="•"/>
            </a:pPr>
            <a:r>
              <a:rPr lang="de-CH" sz="2400" b="1" dirty="0" smtClean="0">
                <a:solidFill>
                  <a:srgbClr val="FF0000"/>
                </a:solidFill>
                <a:latin typeface="Arial" pitchFamily="34" charset="0"/>
                <a:cs typeface="Arial" pitchFamily="34" charset="0"/>
              </a:rPr>
              <a:t>Goal: </a:t>
            </a:r>
            <a:r>
              <a:rPr lang="de-CH" sz="2400" b="1" dirty="0">
                <a:solidFill>
                  <a:srgbClr val="FF0000"/>
                </a:solidFill>
                <a:latin typeface="Arial" pitchFamily="34" charset="0"/>
                <a:cs typeface="Arial" pitchFamily="34" charset="0"/>
              </a:rPr>
              <a:t>e</a:t>
            </a:r>
            <a:r>
              <a:rPr lang="de-CH" sz="2400" b="1" dirty="0" smtClean="0">
                <a:solidFill>
                  <a:srgbClr val="FF0000"/>
                </a:solidFill>
                <a:latin typeface="Arial" pitchFamily="34" charset="0"/>
                <a:cs typeface="Arial" pitchFamily="34" charset="0"/>
              </a:rPr>
              <a:t>stablish  a </a:t>
            </a:r>
            <a:r>
              <a:rPr lang="de-CH" sz="2400" b="1" dirty="0">
                <a:solidFill>
                  <a:srgbClr val="FF0000"/>
                </a:solidFill>
                <a:latin typeface="Arial" pitchFamily="34" charset="0"/>
                <a:cs typeface="Arial" pitchFamily="34" charset="0"/>
              </a:rPr>
              <a:t>method with </a:t>
            </a:r>
            <a:r>
              <a:rPr lang="en-US" sz="2400" b="1" dirty="0">
                <a:solidFill>
                  <a:srgbClr val="FF0000"/>
                </a:solidFill>
              </a:rPr>
              <a:t>universal applicability </a:t>
            </a:r>
            <a:r>
              <a:rPr lang="de-CH" sz="2400" b="1" dirty="0" smtClean="0">
                <a:solidFill>
                  <a:srgbClr val="FF0000"/>
                </a:solidFill>
                <a:latin typeface="Arial" pitchFamily="34" charset="0"/>
                <a:cs typeface="Arial" pitchFamily="34" charset="0"/>
              </a:rPr>
              <a:t>tested in a collaborative trial to determine the toluene content</a:t>
            </a:r>
            <a:endParaRPr lang="de-DE" sz="2400" b="1"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GB" sz="2400" dirty="0"/>
              <a:t>Statistical evaluation – </a:t>
            </a:r>
            <a:br>
              <a:rPr lang="en-GB" sz="2400" dirty="0"/>
            </a:br>
            <a:r>
              <a:rPr lang="en-GB" sz="2400" dirty="0" smtClean="0"/>
              <a:t>with elimination </a:t>
            </a:r>
            <a:r>
              <a:rPr lang="en-GB" sz="2400" dirty="0"/>
              <a:t>of </a:t>
            </a:r>
            <a:r>
              <a:rPr lang="en-GB" sz="2400" dirty="0" smtClean="0"/>
              <a:t>stragglers/outliers</a:t>
            </a:r>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91194159"/>
              </p:ext>
            </p:extLst>
          </p:nvPr>
        </p:nvGraphicFramePr>
        <p:xfrm>
          <a:off x="467544" y="1052736"/>
          <a:ext cx="7992888" cy="4464498"/>
        </p:xfrm>
        <a:graphic>
          <a:graphicData uri="http://schemas.openxmlformats.org/drawingml/2006/table">
            <a:tbl>
              <a:tblPr>
                <a:tableStyleId>{5C22544A-7EE6-4342-B048-85BDC9FD1C3A}</a:tableStyleId>
              </a:tblPr>
              <a:tblGrid>
                <a:gridCol w="1164361"/>
                <a:gridCol w="1374840"/>
                <a:gridCol w="1270048"/>
                <a:gridCol w="1518148"/>
                <a:gridCol w="1396338"/>
                <a:gridCol w="1269153"/>
              </a:tblGrid>
              <a:tr h="521625">
                <a:tc>
                  <a:txBody>
                    <a:bodyPr/>
                    <a:lstStyle/>
                    <a:p>
                      <a:pPr>
                        <a:spcAft>
                          <a:spcPts val="0"/>
                        </a:spcAft>
                      </a:pPr>
                      <a:r>
                        <a:rPr lang="en-GB" sz="1400" b="1" dirty="0">
                          <a:effectLst/>
                          <a:latin typeface="+mj-lt"/>
                        </a:rPr>
                        <a:t> </a:t>
                      </a:r>
                      <a:endParaRPr lang="de-CH" sz="1400" b="1" dirty="0">
                        <a:effectLst/>
                        <a:latin typeface="+mj-lt"/>
                        <a:ea typeface="Times New Roman"/>
                        <a:cs typeface="Times New Roman"/>
                      </a:endParaRPr>
                    </a:p>
                  </a:txBody>
                  <a:tcPr marL="44450" marR="44450" marT="0" marB="0" anchor="b"/>
                </a:tc>
                <a:tc>
                  <a:txBody>
                    <a:bodyPr/>
                    <a:lstStyle/>
                    <a:p>
                      <a:pPr algn="ctr">
                        <a:spcAft>
                          <a:spcPts val="0"/>
                        </a:spcAft>
                      </a:pPr>
                      <a:r>
                        <a:rPr lang="de-CH" sz="1400" b="1">
                          <a:effectLst/>
                          <a:latin typeface="+mj-lt"/>
                        </a:rPr>
                        <a:t>EC1</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EC2</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FS3</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SC4</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WG5</a:t>
                      </a:r>
                      <a:endParaRPr lang="de-CH" sz="1400" b="1">
                        <a:effectLst/>
                        <a:latin typeface="+mj-lt"/>
                        <a:ea typeface="Times New Roman"/>
                        <a:cs typeface="Times New Roman"/>
                      </a:endParaRPr>
                    </a:p>
                  </a:txBody>
                  <a:tcPr marL="44450" marR="44450" marT="0" marB="0" anchor="ctr"/>
                </a:tc>
              </a:tr>
              <a:tr h="260813">
                <a:tc>
                  <a:txBody>
                    <a:bodyPr/>
                    <a:lstStyle/>
                    <a:p>
                      <a:pPr>
                        <a:spcAft>
                          <a:spcPts val="0"/>
                        </a:spcAft>
                      </a:pPr>
                      <a:r>
                        <a:rPr lang="de-CH" sz="1400" b="1" dirty="0">
                          <a:effectLst/>
                          <a:latin typeface="+mj-lt"/>
                        </a:rPr>
                        <a:t> </a:t>
                      </a:r>
                      <a:endParaRPr lang="de-CH" sz="1400" b="1" dirty="0">
                        <a:effectLst/>
                        <a:latin typeface="+mj-lt"/>
                        <a:ea typeface="Times New Roman"/>
                        <a:cs typeface="Times New Roman"/>
                      </a:endParaRPr>
                    </a:p>
                  </a:txBody>
                  <a:tcPr marL="44450" marR="44450" marT="0" marB="0" anchor="b"/>
                </a:tc>
                <a:tc>
                  <a:txBody>
                    <a:bodyPr/>
                    <a:lstStyle/>
                    <a:p>
                      <a:pPr algn="ctr">
                        <a:spcAft>
                          <a:spcPts val="0"/>
                        </a:spcAft>
                      </a:pPr>
                      <a:r>
                        <a:rPr lang="de-CH" sz="1400" b="1" dirty="0">
                          <a:effectLst/>
                          <a:latin typeface="+mj-lt"/>
                        </a:rPr>
                        <a:t> </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 </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 </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 </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 </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X</a:t>
                      </a:r>
                      <a:r>
                        <a:rPr lang="de-CH" sz="1400" b="1" baseline="-25000" dirty="0">
                          <a:effectLst/>
                          <a:latin typeface="+mj-lt"/>
                        </a:rPr>
                        <a:t>m</a:t>
                      </a:r>
                      <a:r>
                        <a:rPr lang="de-CH" sz="1400" b="1" dirty="0">
                          <a:effectLst/>
                          <a:latin typeface="+mj-lt"/>
                        </a:rPr>
                        <a:t> [g/kg]</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0.480</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0.083</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0.180</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0.092</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0.211</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L</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10</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11</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10</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10</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11</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S</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0.0211</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0.0026</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0.0063</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0.0038</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0.0074</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S</a:t>
                      </a:r>
                      <a:r>
                        <a:rPr lang="de-CH" sz="1400" b="1" baseline="-25000" dirty="0">
                          <a:effectLst/>
                          <a:latin typeface="+mj-lt"/>
                        </a:rPr>
                        <a:t>L</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0.0265</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0.0079</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0.0117</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0.0063</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0.0129</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S</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0.0339</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0.0083</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0.0133</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0.0074</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0.0149</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0.0591</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0.0074</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0.0176</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0.0107</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0.0206</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0.0950</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0.0234</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0.0372</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0.0207</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0.0416</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RSD</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4.39</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3.17</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3.49</a:t>
                      </a:r>
                      <a:endParaRPr lang="de-CH" sz="1400" b="1">
                        <a:effectLst/>
                        <a:latin typeface="+mj-lt"/>
                        <a:ea typeface="Times New Roman"/>
                        <a:cs typeface="Times New Roman"/>
                      </a:endParaRPr>
                    </a:p>
                  </a:txBody>
                  <a:tcPr marL="44450" marR="44450" marT="0" marB="0" anchor="ctr"/>
                </a:tc>
                <a:tc>
                  <a:txBody>
                    <a:bodyPr/>
                    <a:lstStyle/>
                    <a:p>
                      <a:pPr algn="ctr">
                        <a:spcAft>
                          <a:spcPts val="0"/>
                        </a:spcAft>
                      </a:pPr>
                      <a:r>
                        <a:rPr lang="de-CH" sz="1400" b="1" dirty="0">
                          <a:effectLst/>
                          <a:latin typeface="+mj-lt"/>
                        </a:rPr>
                        <a:t>4.15</a:t>
                      </a:r>
                      <a:endParaRPr lang="de-CH" sz="1400" b="1" dirty="0">
                        <a:effectLst/>
                        <a:latin typeface="+mj-lt"/>
                        <a:ea typeface="Times New Roman"/>
                        <a:cs typeface="Times New Roman"/>
                      </a:endParaRPr>
                    </a:p>
                  </a:txBody>
                  <a:tcPr marL="44450" marR="44450" marT="0" marB="0" anchor="ctr"/>
                </a:tc>
                <a:tc>
                  <a:txBody>
                    <a:bodyPr/>
                    <a:lstStyle/>
                    <a:p>
                      <a:pPr algn="ctr">
                        <a:spcAft>
                          <a:spcPts val="0"/>
                        </a:spcAft>
                      </a:pPr>
                      <a:r>
                        <a:rPr lang="de-CH" sz="1400" b="1">
                          <a:effectLst/>
                          <a:latin typeface="+mj-lt"/>
                        </a:rPr>
                        <a:t>3.49</a:t>
                      </a:r>
                      <a:endParaRPr lang="de-CH" sz="1400" b="1">
                        <a:effectLst/>
                        <a:latin typeface="+mj-lt"/>
                        <a:ea typeface="Times New Roman"/>
                        <a:cs typeface="Times New Roman"/>
                      </a:endParaRPr>
                    </a:p>
                  </a:txBody>
                  <a:tcPr marL="44450" marR="44450" marT="0" marB="0" anchor="ctr"/>
                </a:tc>
              </a:tr>
              <a:tr h="368206">
                <a:tc>
                  <a:txBody>
                    <a:bodyPr/>
                    <a:lstStyle/>
                    <a:p>
                      <a:pPr>
                        <a:spcAft>
                          <a:spcPts val="0"/>
                        </a:spcAft>
                      </a:pPr>
                      <a:r>
                        <a:rPr lang="de-CH" sz="1400" b="1" dirty="0">
                          <a:effectLst/>
                          <a:latin typeface="+mj-lt"/>
                        </a:rPr>
                        <a:t>RSD</a:t>
                      </a:r>
                      <a:r>
                        <a:rPr lang="de-CH" sz="1400" b="1" baseline="-25000" dirty="0">
                          <a:effectLst/>
                          <a:latin typeface="+mj-lt"/>
                        </a:rPr>
                        <a:t>R</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effectLst/>
                          <a:latin typeface="+mj-lt"/>
                        </a:rPr>
                        <a:t>7.06</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effectLst/>
                          <a:latin typeface="+mj-lt"/>
                        </a:rPr>
                        <a:t>10.07</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effectLst/>
                          <a:latin typeface="+mj-lt"/>
                        </a:rPr>
                        <a:t>7.38</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effectLst/>
                          <a:latin typeface="+mj-lt"/>
                        </a:rPr>
                        <a:t>8.00</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c>
                  <a:txBody>
                    <a:bodyPr/>
                    <a:lstStyle/>
                    <a:p>
                      <a:pPr algn="ctr">
                        <a:spcAft>
                          <a:spcPts val="0"/>
                        </a:spcAft>
                      </a:pPr>
                      <a:r>
                        <a:rPr lang="de-CH" sz="1400" b="1" dirty="0">
                          <a:effectLst/>
                          <a:latin typeface="+mj-lt"/>
                        </a:rPr>
                        <a:t>7.05</a:t>
                      </a:r>
                      <a:endParaRPr lang="de-CH" sz="1400" b="1" dirty="0">
                        <a:effectLst/>
                        <a:latin typeface="+mj-lt"/>
                        <a:ea typeface="Times New Roman"/>
                        <a:cs typeface="Times New Roman"/>
                      </a:endParaRPr>
                    </a:p>
                  </a:txBody>
                  <a:tcPr marL="44450" marR="44450" marT="0" marB="0" anchor="ctr">
                    <a:solidFill>
                      <a:schemeClr val="accent6">
                        <a:lumMod val="20000"/>
                        <a:lumOff val="80000"/>
                      </a:schemeClr>
                    </a:solidFill>
                  </a:tcPr>
                </a:tc>
              </a:tr>
              <a:tr h="368206">
                <a:tc>
                  <a:txBody>
                    <a:bodyPr/>
                    <a:lstStyle/>
                    <a:p>
                      <a:pPr>
                        <a:spcAft>
                          <a:spcPts val="0"/>
                        </a:spcAft>
                      </a:pPr>
                      <a:r>
                        <a:rPr lang="de-CH" sz="1400" b="1" dirty="0">
                          <a:effectLst/>
                          <a:latin typeface="+mj-lt"/>
                        </a:rPr>
                        <a:t>RSD</a:t>
                      </a:r>
                      <a:r>
                        <a:rPr lang="de-CH" sz="1400" b="1" baseline="-25000" dirty="0">
                          <a:effectLst/>
                          <a:latin typeface="+mj-lt"/>
                        </a:rPr>
                        <a:t>R</a:t>
                      </a:r>
                      <a:r>
                        <a:rPr lang="de-CH" sz="1400" b="1" dirty="0">
                          <a:effectLst/>
                          <a:latin typeface="+mj-lt"/>
                        </a:rPr>
                        <a:t>(Hor)</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effectLst/>
                          <a:latin typeface="+mj-lt"/>
                        </a:rPr>
                        <a:t>6.32</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effectLst/>
                          <a:latin typeface="+mj-lt"/>
                        </a:rPr>
                        <a:t>8.23</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effectLst/>
                          <a:latin typeface="+mj-lt"/>
                        </a:rPr>
                        <a:t>7.32</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effectLst/>
                          <a:latin typeface="+mj-lt"/>
                        </a:rPr>
                        <a:t>8.10</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c>
                  <a:txBody>
                    <a:bodyPr/>
                    <a:lstStyle/>
                    <a:p>
                      <a:pPr algn="ctr">
                        <a:spcAft>
                          <a:spcPts val="0"/>
                        </a:spcAft>
                      </a:pPr>
                      <a:r>
                        <a:rPr lang="de-CH" sz="1400" b="1" dirty="0">
                          <a:effectLst/>
                          <a:latin typeface="+mj-lt"/>
                        </a:rPr>
                        <a:t>7.15</a:t>
                      </a:r>
                      <a:endParaRPr lang="de-CH" sz="1400" b="1" dirty="0">
                        <a:effectLst/>
                        <a:latin typeface="+mj-lt"/>
                        <a:ea typeface="Times New Roman"/>
                        <a:cs typeface="Times New Roman"/>
                      </a:endParaRPr>
                    </a:p>
                  </a:txBody>
                  <a:tcPr marL="44450" marR="44450" marT="0"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372004774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00063" y="260350"/>
            <a:ext cx="8348662" cy="812800"/>
          </a:xfrm>
        </p:spPr>
        <p:txBody>
          <a:bodyPr/>
          <a:lstStyle/>
          <a:p>
            <a:r>
              <a:rPr lang="en-GB" sz="2400" dirty="0" smtClean="0"/>
              <a:t>Statistical evaluation – Straggler/Outlier detection</a:t>
            </a:r>
          </a:p>
        </p:txBody>
      </p:sp>
      <p:sp>
        <p:nvSpPr>
          <p:cNvPr id="512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1200">
                <a:solidFill>
                  <a:srgbClr val="FFFFFF"/>
                </a:solidFill>
              </a:rPr>
              <a:t>For Internal Use Only</a:t>
            </a:r>
          </a:p>
        </p:txBody>
      </p:sp>
      <p:sp>
        <p:nvSpPr>
          <p:cNvPr id="5125" name="Rectangle 3"/>
          <p:cNvSpPr txBox="1">
            <a:spLocks noChangeArrowheads="1"/>
          </p:cNvSpPr>
          <p:nvPr/>
        </p:nvSpPr>
        <p:spPr bwMode="auto">
          <a:xfrm>
            <a:off x="92870" y="908719"/>
            <a:ext cx="8358187" cy="4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ts val="600"/>
              </a:spcBef>
            </a:pPr>
            <a:r>
              <a:rPr lang="en-US" sz="2400" dirty="0" smtClean="0">
                <a:solidFill>
                  <a:srgbClr val="626469"/>
                </a:solidFill>
              </a:rPr>
              <a:t/>
            </a:r>
            <a:br>
              <a:rPr lang="en-US" sz="2400" dirty="0" smtClean="0">
                <a:solidFill>
                  <a:srgbClr val="626469"/>
                </a:solidFill>
              </a:rPr>
            </a:br>
            <a:endParaRPr lang="en-US" sz="2400" dirty="0" smtClean="0">
              <a:solidFill>
                <a:srgbClr val="626469"/>
              </a:solidFill>
            </a:endParaRPr>
          </a:p>
          <a:p>
            <a:pPr eaLnBrk="1" hangingPunct="1">
              <a:buFont typeface="Wingdings" pitchFamily="2" charset="2"/>
              <a:buChar char="§"/>
            </a:pPr>
            <a:endParaRPr lang="en-US" sz="2400" dirty="0">
              <a:solidFill>
                <a:srgbClr val="626469"/>
              </a:solidFill>
            </a:endParaRPr>
          </a:p>
          <a:p>
            <a:pPr eaLnBrk="1" hangingPunct="1"/>
            <a:endParaRPr lang="de-CH" sz="2400" dirty="0">
              <a:solidFill>
                <a:srgbClr val="626469"/>
              </a:solidFill>
            </a:endParaRPr>
          </a:p>
          <a:p>
            <a:pPr eaLnBrk="1" hangingPunct="1"/>
            <a:r>
              <a:rPr lang="en-GB" sz="2400" dirty="0">
                <a:solidFill>
                  <a:srgbClr val="626469"/>
                </a:solidFill>
              </a:rPr>
              <a:t>	</a:t>
            </a:r>
          </a:p>
          <a:p>
            <a:pPr eaLnBrk="1" hangingPunct="1"/>
            <a:endParaRPr lang="en-US" sz="2400" dirty="0">
              <a:solidFill>
                <a:srgbClr val="626469"/>
              </a:solidFill>
            </a:endParaRPr>
          </a:p>
          <a:p>
            <a:pPr eaLnBrk="1" hangingPunct="1"/>
            <a:endParaRPr lang="en-US" sz="1600" dirty="0">
              <a:solidFill>
                <a:srgbClr val="626469"/>
              </a:solidFill>
            </a:endParaRPr>
          </a:p>
          <a:p>
            <a:pPr eaLnBrk="1" hangingPunct="1">
              <a:buClr>
                <a:srgbClr val="5F7800"/>
              </a:buClr>
            </a:pPr>
            <a:endParaRPr lang="en-GB" sz="1600" dirty="0">
              <a:solidFill>
                <a:srgbClr val="626469"/>
              </a:solidFill>
            </a:endParaRPr>
          </a:p>
        </p:txBody>
      </p:sp>
      <p:grpSp>
        <p:nvGrpSpPr>
          <p:cNvPr id="5127" name="Group 18"/>
          <p:cNvGrpSpPr>
            <a:grpSpLocks/>
          </p:cNvGrpSpPr>
          <p:nvPr/>
        </p:nvGrpSpPr>
        <p:grpSpPr bwMode="auto">
          <a:xfrm>
            <a:off x="7499820" y="2559913"/>
            <a:ext cx="1500188" cy="857250"/>
            <a:chOff x="7000892" y="3429000"/>
            <a:chExt cx="1500198" cy="857256"/>
          </a:xfrm>
        </p:grpSpPr>
        <p:sp>
          <p:nvSpPr>
            <p:cNvPr id="5129" name="Text Box 1"/>
            <p:cNvSpPr txBox="1">
              <a:spLocks noChangeArrowheads="1"/>
            </p:cNvSpPr>
            <p:nvPr/>
          </p:nvSpPr>
          <p:spPr bwMode="auto">
            <a:xfrm>
              <a:off x="7000892" y="3429000"/>
              <a:ext cx="1500198" cy="857256"/>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Mean   </a:t>
              </a:r>
              <a:endParaRPr lang="de-DE" sz="1800">
                <a:solidFill>
                  <a:srgbClr val="626469"/>
                </a:solidFill>
              </a:endParaRPr>
            </a:p>
          </p:txBody>
        </p:sp>
        <p:cxnSp>
          <p:nvCxnSpPr>
            <p:cNvPr id="5130" name="Straight Connector 14"/>
            <p:cNvCxnSpPr>
              <a:cxnSpLocks noChangeShapeType="1"/>
            </p:cNvCxnSpPr>
            <p:nvPr/>
          </p:nvCxnSpPr>
          <p:spPr bwMode="auto">
            <a:xfrm>
              <a:off x="7572396" y="3571876"/>
              <a:ext cx="714380" cy="0"/>
            </a:xfrm>
            <a:prstGeom prst="line">
              <a:avLst/>
            </a:prstGeom>
            <a:noFill/>
            <a:ln w="6350" algn="ctr">
              <a:solidFill>
                <a:srgbClr val="0070C0"/>
              </a:solidFill>
              <a:round/>
              <a:headEnd type="none" w="sm" len="sm"/>
              <a:tailEnd type="none" w="sm" len="sm"/>
            </a:ln>
          </p:spPr>
        </p:cxnSp>
        <p:cxnSp>
          <p:nvCxnSpPr>
            <p:cNvPr id="5131" name="Straight Connector 15"/>
            <p:cNvCxnSpPr>
              <a:cxnSpLocks noChangeShapeType="1"/>
            </p:cNvCxnSpPr>
            <p:nvPr/>
          </p:nvCxnSpPr>
          <p:spPr bwMode="auto">
            <a:xfrm>
              <a:off x="7572396" y="3857628"/>
              <a:ext cx="714380" cy="0"/>
            </a:xfrm>
            <a:prstGeom prst="line">
              <a:avLst/>
            </a:prstGeom>
            <a:noFill/>
            <a:ln w="6350" algn="ctr">
              <a:solidFill>
                <a:srgbClr val="7030A0"/>
              </a:solidFill>
              <a:prstDash val="dash"/>
              <a:round/>
              <a:headEnd type="none" w="sm" len="sm"/>
              <a:tailEnd type="none" w="sm" len="sm"/>
            </a:ln>
          </p:spPr>
        </p:cxnSp>
        <p:cxnSp>
          <p:nvCxnSpPr>
            <p:cNvPr id="5132" name="Straight Connector 16"/>
            <p:cNvCxnSpPr>
              <a:cxnSpLocks noChangeShapeType="1"/>
            </p:cNvCxnSpPr>
            <p:nvPr/>
          </p:nvCxnSpPr>
          <p:spPr bwMode="auto">
            <a:xfrm>
              <a:off x="7572396" y="4143380"/>
              <a:ext cx="714380" cy="0"/>
            </a:xfrm>
            <a:prstGeom prst="line">
              <a:avLst/>
            </a:prstGeom>
            <a:noFill/>
            <a:ln w="6350" algn="ctr">
              <a:solidFill>
                <a:srgbClr val="00B050"/>
              </a:solidFill>
              <a:prstDash val="lgDashDotDot"/>
              <a:round/>
              <a:headEnd type="none" w="sm" len="sm"/>
              <a:tailEnd type="none" w="sm" len="sm"/>
            </a:ln>
          </p:spPr>
        </p:cxnSp>
      </p:grpSp>
      <p:sp>
        <p:nvSpPr>
          <p:cNvPr id="51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solidFill>
                <a:srgbClr val="626469"/>
              </a:solidFill>
            </a:endParaRPr>
          </a:p>
        </p:txBody>
      </p:sp>
      <p:graphicFrame>
        <p:nvGraphicFramePr>
          <p:cNvPr id="17" name="Chart 16"/>
          <p:cNvGraphicFramePr/>
          <p:nvPr>
            <p:extLst>
              <p:ext uri="{D42A27DB-BD31-4B8C-83A1-F6EECF244321}">
                <p14:modId xmlns:p14="http://schemas.microsoft.com/office/powerpoint/2010/main" val="3014040816"/>
              </p:ext>
            </p:extLst>
          </p:nvPr>
        </p:nvGraphicFramePr>
        <p:xfrm>
          <a:off x="179512" y="1185298"/>
          <a:ext cx="7272808" cy="4547958"/>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ular Callout 6"/>
          <p:cNvSpPr>
            <a:spLocks noChangeArrowheads="1"/>
          </p:cNvSpPr>
          <p:nvPr/>
        </p:nvSpPr>
        <p:spPr bwMode="auto">
          <a:xfrm>
            <a:off x="6326411" y="4362414"/>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a:solidFill>
                  <a:srgbClr val="000000"/>
                </a:solidFill>
              </a:rPr>
              <a:t>Lab 7</a:t>
            </a:r>
            <a:r>
              <a:rPr lang="de-CH" sz="1600" dirty="0" smtClean="0">
                <a:solidFill>
                  <a:srgbClr val="000000"/>
                </a:solidFill>
              </a:rPr>
              <a:t>: </a:t>
            </a:r>
            <a:r>
              <a:rPr lang="de-CH" sz="1600" dirty="0">
                <a:solidFill>
                  <a:srgbClr val="000000"/>
                </a:solidFill>
              </a:rPr>
              <a:t/>
            </a:r>
            <a:br>
              <a:rPr lang="de-CH" sz="1600" dirty="0">
                <a:solidFill>
                  <a:srgbClr val="000000"/>
                </a:solidFill>
              </a:rPr>
            </a:br>
            <a:r>
              <a:rPr lang="de-CH" sz="1600" dirty="0" smtClean="0">
                <a:solidFill>
                  <a:srgbClr val="000000"/>
                </a:solidFill>
              </a:rPr>
              <a:t>Mandels k-statistic</a:t>
            </a:r>
            <a:r>
              <a:rPr lang="de-CH" sz="1600" dirty="0">
                <a:solidFill>
                  <a:srgbClr val="000000"/>
                </a:solidFill>
              </a:rPr>
              <a:t> </a:t>
            </a:r>
            <a:r>
              <a:rPr lang="de-CH" sz="1600" dirty="0" smtClean="0">
                <a:solidFill>
                  <a:srgbClr val="000000"/>
                </a:solidFill>
              </a:rPr>
              <a:t>straggler</a:t>
            </a:r>
            <a:endParaRPr lang="de-CH" sz="1600" dirty="0">
              <a:solidFill>
                <a:srgbClr val="000000"/>
              </a:solidFill>
            </a:endParaRPr>
          </a:p>
        </p:txBody>
      </p:sp>
      <p:sp>
        <p:nvSpPr>
          <p:cNvPr id="13" name="Rounded Rectangular Callout 12"/>
          <p:cNvSpPr>
            <a:spLocks noChangeArrowheads="1"/>
          </p:cNvSpPr>
          <p:nvPr/>
        </p:nvSpPr>
        <p:spPr bwMode="auto">
          <a:xfrm>
            <a:off x="6317678" y="3501008"/>
            <a:ext cx="2411784" cy="936104"/>
          </a:xfrm>
          <a:prstGeom prst="wedgeRoundRectCallout">
            <a:avLst>
              <a:gd name="adj1" fmla="val -50745"/>
              <a:gd name="adj2" fmla="val -16745"/>
              <a:gd name="adj3" fmla="val 16667"/>
            </a:avLst>
          </a:prstGeom>
          <a:solidFill>
            <a:srgbClr val="FFFF00"/>
          </a:solidFill>
          <a:ln w="6350" algn="ctr">
            <a:solidFill>
              <a:schemeClr val="accent2"/>
            </a:solidFill>
            <a:round/>
            <a:headEnd type="none" w="sm" len="sm"/>
            <a:tailEnd type="none" w="sm" len="sm"/>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Aft>
                <a:spcPts val="600"/>
              </a:spcAft>
            </a:pPr>
            <a:r>
              <a:rPr lang="de-CH" sz="1600" dirty="0" smtClean="0">
                <a:solidFill>
                  <a:srgbClr val="000000"/>
                </a:solidFill>
              </a:rPr>
              <a:t>Labs 10,12: </a:t>
            </a:r>
            <a:r>
              <a:rPr lang="de-CH" sz="1600" dirty="0">
                <a:solidFill>
                  <a:srgbClr val="000000"/>
                </a:solidFill>
              </a:rPr>
              <a:t/>
            </a:r>
            <a:br>
              <a:rPr lang="de-CH" sz="1600" dirty="0">
                <a:solidFill>
                  <a:srgbClr val="000000"/>
                </a:solidFill>
              </a:rPr>
            </a:br>
            <a:r>
              <a:rPr lang="de-CH" sz="1600" dirty="0" smtClean="0">
                <a:solidFill>
                  <a:srgbClr val="000000"/>
                </a:solidFill>
              </a:rPr>
              <a:t>Mandels h-statistic straggler</a:t>
            </a:r>
            <a:endParaRPr lang="de-CH" sz="1600" dirty="0">
              <a:solidFill>
                <a:srgbClr val="000000"/>
              </a:solidFill>
            </a:endParaRPr>
          </a:p>
        </p:txBody>
      </p:sp>
      <p:cxnSp>
        <p:nvCxnSpPr>
          <p:cNvPr id="7" name="Straight Arrow Connector 6"/>
          <p:cNvCxnSpPr>
            <a:stCxn id="12" idx="4"/>
          </p:cNvCxnSpPr>
          <p:nvPr/>
        </p:nvCxnSpPr>
        <p:spPr bwMode="auto">
          <a:xfrm flipH="1" flipV="1">
            <a:off x="3851920" y="3861048"/>
            <a:ext cx="2480255" cy="693923"/>
          </a:xfrm>
          <a:prstGeom prst="straightConnector1">
            <a:avLst/>
          </a:prstGeom>
          <a:solidFill>
            <a:schemeClr val="accent2"/>
          </a:solidFill>
          <a:ln w="15875" cap="flat" cmpd="sng" algn="ctr">
            <a:solidFill>
              <a:schemeClr val="accent5"/>
            </a:solidFill>
            <a:prstDash val="solid"/>
            <a:round/>
            <a:headEnd type="none" w="sm" len="sm"/>
            <a:tailEnd type="arrow"/>
          </a:ln>
          <a:effectLst/>
        </p:spPr>
      </p:cxnSp>
      <p:cxnSp>
        <p:nvCxnSpPr>
          <p:cNvPr id="9" name="Straight Arrow Connector 8"/>
          <p:cNvCxnSpPr/>
          <p:nvPr/>
        </p:nvCxnSpPr>
        <p:spPr bwMode="auto">
          <a:xfrm flipH="1">
            <a:off x="5092047" y="3645024"/>
            <a:ext cx="1240128" cy="72008"/>
          </a:xfrm>
          <a:prstGeom prst="straightConnector1">
            <a:avLst/>
          </a:prstGeom>
          <a:solidFill>
            <a:schemeClr val="accent2"/>
          </a:solidFill>
          <a:ln w="15875" cap="flat" cmpd="sng" algn="ctr">
            <a:solidFill>
              <a:schemeClr val="accent3"/>
            </a:solidFill>
            <a:prstDash val="solid"/>
            <a:round/>
            <a:headEnd type="none" w="sm" len="sm"/>
            <a:tailEnd type="arrow"/>
          </a:ln>
          <a:effectLst/>
        </p:spPr>
      </p:cxnSp>
      <p:cxnSp>
        <p:nvCxnSpPr>
          <p:cNvPr id="11" name="Straight Arrow Connector 10"/>
          <p:cNvCxnSpPr>
            <a:stCxn id="13" idx="1"/>
          </p:cNvCxnSpPr>
          <p:nvPr/>
        </p:nvCxnSpPr>
        <p:spPr bwMode="auto">
          <a:xfrm flipH="1">
            <a:off x="5712111" y="3969060"/>
            <a:ext cx="605567" cy="0"/>
          </a:xfrm>
          <a:prstGeom prst="straightConnector1">
            <a:avLst/>
          </a:prstGeom>
          <a:solidFill>
            <a:schemeClr val="accent2"/>
          </a:solidFill>
          <a:ln w="15875" cap="flat" cmpd="sng" algn="ctr">
            <a:solidFill>
              <a:schemeClr val="accent5"/>
            </a:solidFill>
            <a:prstDash val="solid"/>
            <a:round/>
            <a:headEnd type="none" w="sm" len="sm"/>
            <a:tailEnd type="arrow"/>
          </a:ln>
          <a:effectLst/>
        </p:spPr>
      </p:cxnSp>
    </p:spTree>
    <p:extLst>
      <p:ext uri="{BB962C8B-B14F-4D97-AF65-F5344CB8AC3E}">
        <p14:creationId xmlns:p14="http://schemas.microsoft.com/office/powerpoint/2010/main" val="166720550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00063" y="260350"/>
            <a:ext cx="8348662" cy="812800"/>
          </a:xfrm>
        </p:spPr>
        <p:txBody>
          <a:bodyPr/>
          <a:lstStyle/>
          <a:p>
            <a:r>
              <a:rPr lang="en-GB" sz="2400" dirty="0"/>
              <a:t>Statistical evaluation – Straggler/Outlier detection</a:t>
            </a:r>
            <a:endParaRPr lang="en-GB" sz="2400" dirty="0" smtClean="0"/>
          </a:p>
        </p:txBody>
      </p:sp>
      <p:sp>
        <p:nvSpPr>
          <p:cNvPr id="614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1200">
                <a:solidFill>
                  <a:srgbClr val="FFFFFF"/>
                </a:solidFill>
              </a:rPr>
              <a:t>For Internal Use Only</a:t>
            </a:r>
          </a:p>
        </p:txBody>
      </p:sp>
      <p:sp>
        <p:nvSpPr>
          <p:cNvPr id="6149" name="Rectangle 3"/>
          <p:cNvSpPr txBox="1">
            <a:spLocks noChangeArrowheads="1"/>
          </p:cNvSpPr>
          <p:nvPr/>
        </p:nvSpPr>
        <p:spPr bwMode="auto">
          <a:xfrm>
            <a:off x="500063" y="1052513"/>
            <a:ext cx="83581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ts val="600"/>
              </a:spcBef>
            </a:pPr>
            <a:r>
              <a:rPr lang="en-US" sz="2400" dirty="0">
                <a:solidFill>
                  <a:srgbClr val="626469"/>
                </a:solidFill>
              </a:rPr>
              <a:t/>
            </a:r>
            <a:br>
              <a:rPr lang="en-US" sz="2400" dirty="0">
                <a:solidFill>
                  <a:srgbClr val="626469"/>
                </a:solidFill>
              </a:rPr>
            </a:br>
            <a:endParaRPr lang="en-US" sz="2400" dirty="0">
              <a:solidFill>
                <a:srgbClr val="626469"/>
              </a:solidFill>
            </a:endParaRPr>
          </a:p>
          <a:p>
            <a:pPr eaLnBrk="1" hangingPunct="1"/>
            <a:endParaRPr lang="de-CH" sz="2400" dirty="0">
              <a:solidFill>
                <a:srgbClr val="626469"/>
              </a:solidFill>
            </a:endParaRPr>
          </a:p>
          <a:p>
            <a:pPr eaLnBrk="1" hangingPunct="1"/>
            <a:r>
              <a:rPr lang="en-GB" sz="2400" dirty="0">
                <a:solidFill>
                  <a:srgbClr val="626469"/>
                </a:solidFill>
              </a:rPr>
              <a:t>	</a:t>
            </a:r>
          </a:p>
          <a:p>
            <a:pPr eaLnBrk="1" hangingPunct="1"/>
            <a:endParaRPr lang="en-US" sz="2400" dirty="0">
              <a:solidFill>
                <a:srgbClr val="626469"/>
              </a:solidFill>
            </a:endParaRPr>
          </a:p>
          <a:p>
            <a:pPr eaLnBrk="1" hangingPunct="1"/>
            <a:endParaRPr lang="en-US" sz="1600" dirty="0">
              <a:solidFill>
                <a:srgbClr val="626469"/>
              </a:solidFill>
            </a:endParaRPr>
          </a:p>
          <a:p>
            <a:pPr eaLnBrk="1" hangingPunct="1">
              <a:buClr>
                <a:srgbClr val="5F7800"/>
              </a:buClr>
            </a:pPr>
            <a:endParaRPr lang="en-GB" sz="1600" dirty="0">
              <a:solidFill>
                <a:srgbClr val="626469"/>
              </a:solidFill>
            </a:endParaRPr>
          </a:p>
        </p:txBody>
      </p:sp>
      <p:grpSp>
        <p:nvGrpSpPr>
          <p:cNvPr id="6151" name="Group 18"/>
          <p:cNvGrpSpPr>
            <a:grpSpLocks/>
          </p:cNvGrpSpPr>
          <p:nvPr/>
        </p:nvGrpSpPr>
        <p:grpSpPr bwMode="auto">
          <a:xfrm>
            <a:off x="7511500" y="2787750"/>
            <a:ext cx="1500188" cy="857250"/>
            <a:chOff x="7000892" y="3429000"/>
            <a:chExt cx="1500198" cy="857256"/>
          </a:xfrm>
        </p:grpSpPr>
        <p:sp>
          <p:nvSpPr>
            <p:cNvPr id="6154" name="Text Box 1"/>
            <p:cNvSpPr txBox="1">
              <a:spLocks noChangeArrowheads="1"/>
            </p:cNvSpPr>
            <p:nvPr/>
          </p:nvSpPr>
          <p:spPr bwMode="auto">
            <a:xfrm>
              <a:off x="7000892" y="3429000"/>
              <a:ext cx="1500198" cy="857256"/>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Mean   </a:t>
              </a:r>
              <a:endParaRPr lang="de-DE" sz="1800">
                <a:solidFill>
                  <a:srgbClr val="626469"/>
                </a:solidFill>
              </a:endParaRPr>
            </a:p>
          </p:txBody>
        </p:sp>
        <p:cxnSp>
          <p:nvCxnSpPr>
            <p:cNvPr id="6155" name="Straight Connector 14"/>
            <p:cNvCxnSpPr>
              <a:cxnSpLocks noChangeShapeType="1"/>
            </p:cNvCxnSpPr>
            <p:nvPr/>
          </p:nvCxnSpPr>
          <p:spPr bwMode="auto">
            <a:xfrm>
              <a:off x="7572396" y="3571876"/>
              <a:ext cx="714380" cy="0"/>
            </a:xfrm>
            <a:prstGeom prst="line">
              <a:avLst/>
            </a:prstGeom>
            <a:noFill/>
            <a:ln w="6350" algn="ctr">
              <a:solidFill>
                <a:srgbClr val="0070C0"/>
              </a:solidFill>
              <a:round/>
              <a:headEnd type="none" w="sm" len="sm"/>
              <a:tailEnd type="none" w="sm" len="sm"/>
            </a:ln>
          </p:spPr>
        </p:cxnSp>
        <p:cxnSp>
          <p:nvCxnSpPr>
            <p:cNvPr id="6156" name="Straight Connector 15"/>
            <p:cNvCxnSpPr>
              <a:cxnSpLocks noChangeShapeType="1"/>
            </p:cNvCxnSpPr>
            <p:nvPr/>
          </p:nvCxnSpPr>
          <p:spPr bwMode="auto">
            <a:xfrm>
              <a:off x="7572396" y="3857628"/>
              <a:ext cx="714380" cy="0"/>
            </a:xfrm>
            <a:prstGeom prst="line">
              <a:avLst/>
            </a:prstGeom>
            <a:noFill/>
            <a:ln w="6350" algn="ctr">
              <a:solidFill>
                <a:srgbClr val="7030A0"/>
              </a:solidFill>
              <a:prstDash val="dash"/>
              <a:round/>
              <a:headEnd type="none" w="sm" len="sm"/>
              <a:tailEnd type="none" w="sm" len="sm"/>
            </a:ln>
          </p:spPr>
        </p:cxnSp>
        <p:cxnSp>
          <p:nvCxnSpPr>
            <p:cNvPr id="6157" name="Straight Connector 16"/>
            <p:cNvCxnSpPr>
              <a:cxnSpLocks noChangeShapeType="1"/>
            </p:cNvCxnSpPr>
            <p:nvPr/>
          </p:nvCxnSpPr>
          <p:spPr bwMode="auto">
            <a:xfrm>
              <a:off x="7572396" y="4143380"/>
              <a:ext cx="714380" cy="0"/>
            </a:xfrm>
            <a:prstGeom prst="line">
              <a:avLst/>
            </a:prstGeom>
            <a:noFill/>
            <a:ln w="6350" algn="ctr">
              <a:solidFill>
                <a:srgbClr val="00B050"/>
              </a:solidFill>
              <a:prstDash val="lgDashDotDot"/>
              <a:round/>
              <a:headEnd type="none" w="sm" len="sm"/>
              <a:tailEnd type="none" w="sm" len="sm"/>
            </a:ln>
          </p:spPr>
        </p:cxnSp>
      </p:grpSp>
      <p:sp>
        <p:nvSpPr>
          <p:cNvPr id="61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solidFill>
                <a:srgbClr val="626469"/>
              </a:solidFill>
            </a:endParaRPr>
          </a:p>
        </p:txBody>
      </p:sp>
      <p:graphicFrame>
        <p:nvGraphicFramePr>
          <p:cNvPr id="18" name="Chart 17"/>
          <p:cNvGraphicFramePr/>
          <p:nvPr>
            <p:extLst>
              <p:ext uri="{D42A27DB-BD31-4B8C-83A1-F6EECF244321}">
                <p14:modId xmlns:p14="http://schemas.microsoft.com/office/powerpoint/2010/main" val="4085979598"/>
              </p:ext>
            </p:extLst>
          </p:nvPr>
        </p:nvGraphicFramePr>
        <p:xfrm>
          <a:off x="251520" y="1268760"/>
          <a:ext cx="7212480" cy="4674722"/>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ular Callout 6"/>
          <p:cNvSpPr>
            <a:spLocks noChangeArrowheads="1"/>
          </p:cNvSpPr>
          <p:nvPr/>
        </p:nvSpPr>
        <p:spPr bwMode="auto">
          <a:xfrm>
            <a:off x="6326411" y="4362414"/>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Labs 6,12: </a:t>
            </a:r>
            <a:r>
              <a:rPr lang="de-CH" sz="1600" dirty="0">
                <a:solidFill>
                  <a:srgbClr val="000000"/>
                </a:solidFill>
              </a:rPr>
              <a:t/>
            </a:r>
            <a:br>
              <a:rPr lang="de-CH" sz="1600" dirty="0">
                <a:solidFill>
                  <a:srgbClr val="000000"/>
                </a:solidFill>
              </a:rPr>
            </a:br>
            <a:r>
              <a:rPr lang="de-CH" sz="1600" dirty="0" smtClean="0">
                <a:solidFill>
                  <a:srgbClr val="000000"/>
                </a:solidFill>
              </a:rPr>
              <a:t>Mandels k-statistic</a:t>
            </a:r>
            <a:r>
              <a:rPr lang="de-CH" sz="1600" dirty="0">
                <a:solidFill>
                  <a:srgbClr val="000000"/>
                </a:solidFill>
              </a:rPr>
              <a:t> </a:t>
            </a:r>
            <a:r>
              <a:rPr lang="de-CH" sz="1600" dirty="0" smtClean="0">
                <a:solidFill>
                  <a:srgbClr val="000000"/>
                </a:solidFill>
              </a:rPr>
              <a:t>straggler</a:t>
            </a:r>
            <a:endParaRPr lang="de-CH" sz="1600" dirty="0">
              <a:solidFill>
                <a:srgbClr val="000000"/>
              </a:solidFill>
            </a:endParaRPr>
          </a:p>
        </p:txBody>
      </p:sp>
      <p:cxnSp>
        <p:nvCxnSpPr>
          <p:cNvPr id="3" name="Straight Arrow Connector 2"/>
          <p:cNvCxnSpPr>
            <a:stCxn id="13" idx="4"/>
          </p:cNvCxnSpPr>
          <p:nvPr/>
        </p:nvCxnSpPr>
        <p:spPr bwMode="auto">
          <a:xfrm flipH="1" flipV="1">
            <a:off x="3491880" y="4077072"/>
            <a:ext cx="2840295" cy="477899"/>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cxnSp>
        <p:nvCxnSpPr>
          <p:cNvPr id="11" name="Straight Arrow Connector 10"/>
          <p:cNvCxnSpPr/>
          <p:nvPr/>
        </p:nvCxnSpPr>
        <p:spPr bwMode="auto">
          <a:xfrm flipH="1" flipV="1">
            <a:off x="5724128" y="3356992"/>
            <a:ext cx="792088" cy="1005422"/>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Tree>
    <p:extLst>
      <p:ext uri="{BB962C8B-B14F-4D97-AF65-F5344CB8AC3E}">
        <p14:creationId xmlns:p14="http://schemas.microsoft.com/office/powerpoint/2010/main" val="365430848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00063" y="260350"/>
            <a:ext cx="8348662" cy="812800"/>
          </a:xfrm>
        </p:spPr>
        <p:txBody>
          <a:bodyPr/>
          <a:lstStyle/>
          <a:p>
            <a:r>
              <a:rPr lang="en-GB" sz="2400" dirty="0"/>
              <a:t>Statistical evaluation – Straggler/Outlier detection</a:t>
            </a:r>
            <a:endParaRPr lang="en-GB" sz="2400" dirty="0" smtClean="0"/>
          </a:p>
        </p:txBody>
      </p:sp>
      <p:sp>
        <p:nvSpPr>
          <p:cNvPr id="819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1200">
                <a:solidFill>
                  <a:srgbClr val="FFFFFF"/>
                </a:solidFill>
              </a:rPr>
              <a:t>For Internal Use Only</a:t>
            </a:r>
          </a:p>
        </p:txBody>
      </p:sp>
      <p:sp>
        <p:nvSpPr>
          <p:cNvPr id="8197" name="Rectangle 3"/>
          <p:cNvSpPr txBox="1">
            <a:spLocks noChangeArrowheads="1"/>
          </p:cNvSpPr>
          <p:nvPr/>
        </p:nvSpPr>
        <p:spPr bwMode="auto">
          <a:xfrm>
            <a:off x="535688" y="1052513"/>
            <a:ext cx="83581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ts val="600"/>
              </a:spcBef>
            </a:pPr>
            <a:r>
              <a:rPr lang="en-US" sz="2400" dirty="0">
                <a:solidFill>
                  <a:srgbClr val="626469"/>
                </a:solidFill>
              </a:rPr>
              <a:t/>
            </a:r>
            <a:br>
              <a:rPr lang="en-US" sz="2400" dirty="0">
                <a:solidFill>
                  <a:srgbClr val="626469"/>
                </a:solidFill>
              </a:rPr>
            </a:br>
            <a:endParaRPr lang="en-US" sz="2400" dirty="0">
              <a:solidFill>
                <a:srgbClr val="626469"/>
              </a:solidFill>
            </a:endParaRPr>
          </a:p>
          <a:p>
            <a:pPr eaLnBrk="1" hangingPunct="1">
              <a:buFont typeface="Wingdings" pitchFamily="2" charset="2"/>
              <a:buChar char="§"/>
            </a:pPr>
            <a:endParaRPr lang="en-US" sz="2400" dirty="0">
              <a:solidFill>
                <a:srgbClr val="626469"/>
              </a:solidFill>
            </a:endParaRPr>
          </a:p>
          <a:p>
            <a:pPr eaLnBrk="1" hangingPunct="1"/>
            <a:endParaRPr lang="de-CH" sz="2400" dirty="0">
              <a:solidFill>
                <a:srgbClr val="626469"/>
              </a:solidFill>
            </a:endParaRPr>
          </a:p>
          <a:p>
            <a:pPr eaLnBrk="1" hangingPunct="1"/>
            <a:r>
              <a:rPr lang="en-GB" sz="2400" dirty="0">
                <a:solidFill>
                  <a:srgbClr val="626469"/>
                </a:solidFill>
              </a:rPr>
              <a:t>	</a:t>
            </a:r>
          </a:p>
          <a:p>
            <a:pPr eaLnBrk="1" hangingPunct="1"/>
            <a:endParaRPr lang="en-US" sz="2400" dirty="0">
              <a:solidFill>
                <a:srgbClr val="626469"/>
              </a:solidFill>
            </a:endParaRPr>
          </a:p>
          <a:p>
            <a:pPr eaLnBrk="1" hangingPunct="1"/>
            <a:endParaRPr lang="en-US" sz="1600" dirty="0">
              <a:solidFill>
                <a:srgbClr val="626469"/>
              </a:solidFill>
            </a:endParaRPr>
          </a:p>
          <a:p>
            <a:pPr eaLnBrk="1" hangingPunct="1">
              <a:buClr>
                <a:srgbClr val="5F7800"/>
              </a:buClr>
            </a:pPr>
            <a:endParaRPr lang="en-GB" sz="1600" dirty="0">
              <a:solidFill>
                <a:srgbClr val="626469"/>
              </a:solidFill>
            </a:endParaRPr>
          </a:p>
        </p:txBody>
      </p:sp>
      <p:grpSp>
        <p:nvGrpSpPr>
          <p:cNvPr id="8199" name="Group 18"/>
          <p:cNvGrpSpPr>
            <a:grpSpLocks/>
          </p:cNvGrpSpPr>
          <p:nvPr/>
        </p:nvGrpSpPr>
        <p:grpSpPr bwMode="auto">
          <a:xfrm>
            <a:off x="7523375" y="2455250"/>
            <a:ext cx="1500188" cy="857250"/>
            <a:chOff x="7000892" y="3429000"/>
            <a:chExt cx="1500198" cy="857256"/>
          </a:xfrm>
        </p:grpSpPr>
        <p:sp>
          <p:nvSpPr>
            <p:cNvPr id="8202" name="Text Box 1"/>
            <p:cNvSpPr txBox="1">
              <a:spLocks noChangeArrowheads="1"/>
            </p:cNvSpPr>
            <p:nvPr/>
          </p:nvSpPr>
          <p:spPr bwMode="auto">
            <a:xfrm>
              <a:off x="7000892" y="3429000"/>
              <a:ext cx="1500198" cy="857256"/>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Mean   </a:t>
              </a:r>
              <a:endParaRPr lang="de-DE" sz="1800">
                <a:solidFill>
                  <a:srgbClr val="626469"/>
                </a:solidFill>
              </a:endParaRPr>
            </a:p>
          </p:txBody>
        </p:sp>
        <p:cxnSp>
          <p:nvCxnSpPr>
            <p:cNvPr id="8203" name="Straight Connector 14"/>
            <p:cNvCxnSpPr>
              <a:cxnSpLocks noChangeShapeType="1"/>
            </p:cNvCxnSpPr>
            <p:nvPr/>
          </p:nvCxnSpPr>
          <p:spPr bwMode="auto">
            <a:xfrm>
              <a:off x="7572396" y="3571876"/>
              <a:ext cx="714380" cy="0"/>
            </a:xfrm>
            <a:prstGeom prst="line">
              <a:avLst/>
            </a:prstGeom>
            <a:noFill/>
            <a:ln w="6350" algn="ctr">
              <a:solidFill>
                <a:srgbClr val="0070C0"/>
              </a:solidFill>
              <a:round/>
              <a:headEnd type="none" w="sm" len="sm"/>
              <a:tailEnd type="none" w="sm" len="sm"/>
            </a:ln>
          </p:spPr>
        </p:cxnSp>
        <p:cxnSp>
          <p:nvCxnSpPr>
            <p:cNvPr id="8204" name="Straight Connector 15"/>
            <p:cNvCxnSpPr>
              <a:cxnSpLocks noChangeShapeType="1"/>
            </p:cNvCxnSpPr>
            <p:nvPr/>
          </p:nvCxnSpPr>
          <p:spPr bwMode="auto">
            <a:xfrm>
              <a:off x="7572396" y="3857628"/>
              <a:ext cx="714380" cy="0"/>
            </a:xfrm>
            <a:prstGeom prst="line">
              <a:avLst/>
            </a:prstGeom>
            <a:noFill/>
            <a:ln w="6350" algn="ctr">
              <a:solidFill>
                <a:srgbClr val="7030A0"/>
              </a:solidFill>
              <a:prstDash val="dash"/>
              <a:round/>
              <a:headEnd type="none" w="sm" len="sm"/>
              <a:tailEnd type="none" w="sm" len="sm"/>
            </a:ln>
          </p:spPr>
        </p:cxnSp>
        <p:cxnSp>
          <p:nvCxnSpPr>
            <p:cNvPr id="8205" name="Straight Connector 16"/>
            <p:cNvCxnSpPr>
              <a:cxnSpLocks noChangeShapeType="1"/>
            </p:cNvCxnSpPr>
            <p:nvPr/>
          </p:nvCxnSpPr>
          <p:spPr bwMode="auto">
            <a:xfrm>
              <a:off x="7572396" y="4143380"/>
              <a:ext cx="714380" cy="0"/>
            </a:xfrm>
            <a:prstGeom prst="line">
              <a:avLst/>
            </a:prstGeom>
            <a:noFill/>
            <a:ln w="6350" algn="ctr">
              <a:solidFill>
                <a:srgbClr val="00B050"/>
              </a:solidFill>
              <a:prstDash val="lgDashDotDot"/>
              <a:round/>
              <a:headEnd type="none" w="sm" len="sm"/>
              <a:tailEnd type="none" w="sm" len="sm"/>
            </a:ln>
          </p:spPr>
        </p:cxnSp>
      </p:grpSp>
      <p:sp>
        <p:nvSpPr>
          <p:cNvPr id="82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solidFill>
                <a:srgbClr val="626469"/>
              </a:solidFill>
            </a:endParaRPr>
          </a:p>
        </p:txBody>
      </p:sp>
      <p:graphicFrame>
        <p:nvGraphicFramePr>
          <p:cNvPr id="17" name="Chart 16"/>
          <p:cNvGraphicFramePr/>
          <p:nvPr>
            <p:extLst>
              <p:ext uri="{D42A27DB-BD31-4B8C-83A1-F6EECF244321}">
                <p14:modId xmlns:p14="http://schemas.microsoft.com/office/powerpoint/2010/main" val="2754139533"/>
              </p:ext>
            </p:extLst>
          </p:nvPr>
        </p:nvGraphicFramePr>
        <p:xfrm>
          <a:off x="323528" y="1123492"/>
          <a:ext cx="7128793" cy="4896766"/>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ular Callout 6"/>
          <p:cNvSpPr>
            <a:spLocks noChangeArrowheads="1"/>
          </p:cNvSpPr>
          <p:nvPr/>
        </p:nvSpPr>
        <p:spPr bwMode="auto">
          <a:xfrm>
            <a:off x="6482091" y="4293096"/>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Labs 5,9,12: </a:t>
            </a:r>
            <a:r>
              <a:rPr lang="de-CH" sz="1600" dirty="0">
                <a:solidFill>
                  <a:srgbClr val="000000"/>
                </a:solidFill>
              </a:rPr>
              <a:t/>
            </a:r>
            <a:br>
              <a:rPr lang="de-CH" sz="1600" dirty="0">
                <a:solidFill>
                  <a:srgbClr val="000000"/>
                </a:solidFill>
              </a:rPr>
            </a:br>
            <a:r>
              <a:rPr lang="de-CH" sz="1600" dirty="0" smtClean="0">
                <a:solidFill>
                  <a:srgbClr val="000000"/>
                </a:solidFill>
              </a:rPr>
              <a:t>Mandels k-statistic</a:t>
            </a:r>
            <a:r>
              <a:rPr lang="de-CH" sz="1600" dirty="0">
                <a:solidFill>
                  <a:srgbClr val="000000"/>
                </a:solidFill>
              </a:rPr>
              <a:t> </a:t>
            </a:r>
            <a:r>
              <a:rPr lang="de-CH" sz="1600" dirty="0" smtClean="0">
                <a:solidFill>
                  <a:srgbClr val="000000"/>
                </a:solidFill>
              </a:rPr>
              <a:t>straggler</a:t>
            </a:r>
            <a:endParaRPr lang="de-CH" sz="1600" dirty="0">
              <a:solidFill>
                <a:srgbClr val="000000"/>
              </a:solidFill>
            </a:endParaRPr>
          </a:p>
        </p:txBody>
      </p:sp>
      <p:cxnSp>
        <p:nvCxnSpPr>
          <p:cNvPr id="5" name="Straight Arrow Connector 4"/>
          <p:cNvCxnSpPr/>
          <p:nvPr/>
        </p:nvCxnSpPr>
        <p:spPr bwMode="auto">
          <a:xfrm flipH="1" flipV="1">
            <a:off x="3203848" y="4077072"/>
            <a:ext cx="3278243" cy="576064"/>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cxnSp>
        <p:nvCxnSpPr>
          <p:cNvPr id="7" name="Straight Arrow Connector 6"/>
          <p:cNvCxnSpPr/>
          <p:nvPr/>
        </p:nvCxnSpPr>
        <p:spPr bwMode="auto">
          <a:xfrm flipH="1" flipV="1">
            <a:off x="4714781" y="2996952"/>
            <a:ext cx="1814811" cy="1356277"/>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cxnSp>
        <p:nvCxnSpPr>
          <p:cNvPr id="9" name="Straight Arrow Connector 8"/>
          <p:cNvCxnSpPr/>
          <p:nvPr/>
        </p:nvCxnSpPr>
        <p:spPr bwMode="auto">
          <a:xfrm flipH="1" flipV="1">
            <a:off x="5760511" y="2996952"/>
            <a:ext cx="1152128" cy="1296144"/>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Tree>
    <p:extLst>
      <p:ext uri="{BB962C8B-B14F-4D97-AF65-F5344CB8AC3E}">
        <p14:creationId xmlns:p14="http://schemas.microsoft.com/office/powerpoint/2010/main" val="153980077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0063" y="165350"/>
            <a:ext cx="8348662" cy="864394"/>
          </a:xfrm>
        </p:spPr>
        <p:txBody>
          <a:bodyPr/>
          <a:lstStyle/>
          <a:p>
            <a:r>
              <a:rPr lang="en-GB" sz="2400" dirty="0"/>
              <a:t>Statistical evaluation – Straggler/Outlier detection</a:t>
            </a:r>
            <a:endParaRPr lang="en-GB" sz="2400" dirty="0" smtClean="0"/>
          </a:p>
        </p:txBody>
      </p:sp>
      <p:sp>
        <p:nvSpPr>
          <p:cNvPr id="717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1200">
                <a:solidFill>
                  <a:srgbClr val="FFFFFF"/>
                </a:solidFill>
              </a:rPr>
              <a:t>For Internal Use Only</a:t>
            </a:r>
          </a:p>
        </p:txBody>
      </p:sp>
      <p:sp>
        <p:nvSpPr>
          <p:cNvPr id="7173" name="Rectangle 3"/>
          <p:cNvSpPr txBox="1">
            <a:spLocks noChangeArrowheads="1"/>
          </p:cNvSpPr>
          <p:nvPr/>
        </p:nvSpPr>
        <p:spPr bwMode="auto">
          <a:xfrm>
            <a:off x="251520" y="980728"/>
            <a:ext cx="83581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ts val="600"/>
              </a:spcBef>
            </a:pPr>
            <a:r>
              <a:rPr lang="en-US" sz="2400" dirty="0">
                <a:solidFill>
                  <a:srgbClr val="626469"/>
                </a:solidFill>
              </a:rPr>
              <a:t/>
            </a:r>
            <a:br>
              <a:rPr lang="en-US" sz="2400" dirty="0">
                <a:solidFill>
                  <a:srgbClr val="626469"/>
                </a:solidFill>
              </a:rPr>
            </a:br>
            <a:endParaRPr lang="en-US" sz="2400" dirty="0">
              <a:solidFill>
                <a:srgbClr val="626469"/>
              </a:solidFill>
            </a:endParaRPr>
          </a:p>
          <a:p>
            <a:pPr eaLnBrk="1" hangingPunct="1">
              <a:buFont typeface="Wingdings" pitchFamily="2" charset="2"/>
              <a:buChar char="§"/>
            </a:pPr>
            <a:endParaRPr lang="en-US" sz="2400" dirty="0">
              <a:solidFill>
                <a:srgbClr val="626469"/>
              </a:solidFill>
            </a:endParaRPr>
          </a:p>
          <a:p>
            <a:pPr eaLnBrk="1" hangingPunct="1"/>
            <a:endParaRPr lang="de-CH" sz="2400" dirty="0">
              <a:solidFill>
                <a:srgbClr val="626469"/>
              </a:solidFill>
            </a:endParaRPr>
          </a:p>
          <a:p>
            <a:pPr eaLnBrk="1" hangingPunct="1"/>
            <a:r>
              <a:rPr lang="en-GB" sz="2400" dirty="0">
                <a:solidFill>
                  <a:srgbClr val="626469"/>
                </a:solidFill>
              </a:rPr>
              <a:t>	</a:t>
            </a:r>
          </a:p>
          <a:p>
            <a:pPr eaLnBrk="1" hangingPunct="1"/>
            <a:endParaRPr lang="en-US" sz="2400" dirty="0">
              <a:solidFill>
                <a:srgbClr val="626469"/>
              </a:solidFill>
            </a:endParaRPr>
          </a:p>
          <a:p>
            <a:pPr eaLnBrk="1" hangingPunct="1"/>
            <a:endParaRPr lang="en-US" sz="1600" dirty="0">
              <a:solidFill>
                <a:srgbClr val="626469"/>
              </a:solidFill>
            </a:endParaRPr>
          </a:p>
          <a:p>
            <a:pPr eaLnBrk="1" hangingPunct="1">
              <a:buClr>
                <a:srgbClr val="5F7800"/>
              </a:buClr>
            </a:pPr>
            <a:endParaRPr lang="en-GB" sz="1600" dirty="0">
              <a:solidFill>
                <a:srgbClr val="626469"/>
              </a:solidFill>
            </a:endParaRPr>
          </a:p>
        </p:txBody>
      </p:sp>
      <p:grpSp>
        <p:nvGrpSpPr>
          <p:cNvPr id="7175" name="Group 18"/>
          <p:cNvGrpSpPr>
            <a:grpSpLocks/>
          </p:cNvGrpSpPr>
          <p:nvPr/>
        </p:nvGrpSpPr>
        <p:grpSpPr bwMode="auto">
          <a:xfrm>
            <a:off x="7605375" y="2574750"/>
            <a:ext cx="1500188" cy="857250"/>
            <a:chOff x="7000892" y="3429000"/>
            <a:chExt cx="1500198" cy="857256"/>
          </a:xfrm>
        </p:grpSpPr>
        <p:sp>
          <p:nvSpPr>
            <p:cNvPr id="7178" name="Text Box 1"/>
            <p:cNvSpPr txBox="1">
              <a:spLocks noChangeArrowheads="1"/>
            </p:cNvSpPr>
            <p:nvPr/>
          </p:nvSpPr>
          <p:spPr bwMode="auto">
            <a:xfrm>
              <a:off x="7000892" y="3429000"/>
              <a:ext cx="1500198" cy="857256"/>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Mean   </a:t>
              </a:r>
              <a:endParaRPr lang="de-DE" sz="1800">
                <a:solidFill>
                  <a:srgbClr val="626469"/>
                </a:solidFill>
              </a:endParaRPr>
            </a:p>
          </p:txBody>
        </p:sp>
        <p:cxnSp>
          <p:nvCxnSpPr>
            <p:cNvPr id="7179" name="Straight Connector 14"/>
            <p:cNvCxnSpPr>
              <a:cxnSpLocks noChangeShapeType="1"/>
            </p:cNvCxnSpPr>
            <p:nvPr/>
          </p:nvCxnSpPr>
          <p:spPr bwMode="auto">
            <a:xfrm>
              <a:off x="7572396" y="3571876"/>
              <a:ext cx="714380" cy="0"/>
            </a:xfrm>
            <a:prstGeom prst="line">
              <a:avLst/>
            </a:prstGeom>
            <a:noFill/>
            <a:ln w="6350" algn="ctr">
              <a:solidFill>
                <a:srgbClr val="0070C0"/>
              </a:solidFill>
              <a:round/>
              <a:headEnd type="none" w="sm" len="sm"/>
              <a:tailEnd type="none" w="sm" len="sm"/>
            </a:ln>
          </p:spPr>
        </p:cxnSp>
        <p:cxnSp>
          <p:nvCxnSpPr>
            <p:cNvPr id="7180" name="Straight Connector 15"/>
            <p:cNvCxnSpPr>
              <a:cxnSpLocks noChangeShapeType="1"/>
            </p:cNvCxnSpPr>
            <p:nvPr/>
          </p:nvCxnSpPr>
          <p:spPr bwMode="auto">
            <a:xfrm>
              <a:off x="7572396" y="3857628"/>
              <a:ext cx="714380" cy="0"/>
            </a:xfrm>
            <a:prstGeom prst="line">
              <a:avLst/>
            </a:prstGeom>
            <a:noFill/>
            <a:ln w="6350" algn="ctr">
              <a:solidFill>
                <a:srgbClr val="7030A0"/>
              </a:solidFill>
              <a:prstDash val="dash"/>
              <a:round/>
              <a:headEnd type="none" w="sm" len="sm"/>
              <a:tailEnd type="none" w="sm" len="sm"/>
            </a:ln>
          </p:spPr>
        </p:cxnSp>
        <p:cxnSp>
          <p:nvCxnSpPr>
            <p:cNvPr id="7181" name="Straight Connector 16"/>
            <p:cNvCxnSpPr>
              <a:cxnSpLocks noChangeShapeType="1"/>
            </p:cNvCxnSpPr>
            <p:nvPr/>
          </p:nvCxnSpPr>
          <p:spPr bwMode="auto">
            <a:xfrm>
              <a:off x="7572396" y="4143380"/>
              <a:ext cx="714380" cy="0"/>
            </a:xfrm>
            <a:prstGeom prst="line">
              <a:avLst/>
            </a:prstGeom>
            <a:noFill/>
            <a:ln w="6350" algn="ctr">
              <a:solidFill>
                <a:srgbClr val="00B050"/>
              </a:solidFill>
              <a:prstDash val="lgDashDotDot"/>
              <a:round/>
              <a:headEnd type="none" w="sm" len="sm"/>
              <a:tailEnd type="none" w="sm" len="sm"/>
            </a:ln>
          </p:spPr>
        </p:cxnSp>
      </p:grpSp>
      <p:sp>
        <p:nvSpPr>
          <p:cNvPr id="71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solidFill>
                <a:srgbClr val="626469"/>
              </a:solidFill>
            </a:endParaRPr>
          </a:p>
        </p:txBody>
      </p:sp>
      <p:graphicFrame>
        <p:nvGraphicFramePr>
          <p:cNvPr id="16" name="Chart 15"/>
          <p:cNvGraphicFramePr/>
          <p:nvPr>
            <p:extLst>
              <p:ext uri="{D42A27DB-BD31-4B8C-83A1-F6EECF244321}">
                <p14:modId xmlns:p14="http://schemas.microsoft.com/office/powerpoint/2010/main" val="2919524665"/>
              </p:ext>
            </p:extLst>
          </p:nvPr>
        </p:nvGraphicFramePr>
        <p:xfrm>
          <a:off x="431160" y="1151838"/>
          <a:ext cx="7138589" cy="4913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Rounded Rectangular Callout 6"/>
          <p:cNvSpPr>
            <a:spLocks noChangeArrowheads="1"/>
          </p:cNvSpPr>
          <p:nvPr/>
        </p:nvSpPr>
        <p:spPr bwMode="auto">
          <a:xfrm>
            <a:off x="6553341" y="3984346"/>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Lab12: </a:t>
            </a:r>
            <a:r>
              <a:rPr lang="de-CH" sz="1600" dirty="0">
                <a:solidFill>
                  <a:srgbClr val="000000"/>
                </a:solidFill>
              </a:rPr>
              <a:t/>
            </a:r>
            <a:br>
              <a:rPr lang="de-CH" sz="1600" dirty="0">
                <a:solidFill>
                  <a:srgbClr val="000000"/>
                </a:solidFill>
              </a:rPr>
            </a:br>
            <a:r>
              <a:rPr lang="de-CH" sz="1600" dirty="0" smtClean="0">
                <a:solidFill>
                  <a:srgbClr val="000000"/>
                </a:solidFill>
              </a:rPr>
              <a:t>Mandels k-statistic outlier</a:t>
            </a:r>
            <a:endParaRPr lang="de-CH" sz="1600" dirty="0">
              <a:solidFill>
                <a:srgbClr val="000000"/>
              </a:solidFill>
            </a:endParaRPr>
          </a:p>
        </p:txBody>
      </p:sp>
      <p:cxnSp>
        <p:nvCxnSpPr>
          <p:cNvPr id="5" name="Straight Arrow Connector 4"/>
          <p:cNvCxnSpPr/>
          <p:nvPr/>
        </p:nvCxnSpPr>
        <p:spPr bwMode="auto">
          <a:xfrm flipH="1" flipV="1">
            <a:off x="5940152" y="3443875"/>
            <a:ext cx="720080" cy="552346"/>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
        <p:nvSpPr>
          <p:cNvPr id="17" name="Rounded Rectangular Callout 6"/>
          <p:cNvSpPr>
            <a:spLocks noChangeArrowheads="1"/>
          </p:cNvSpPr>
          <p:nvPr/>
        </p:nvSpPr>
        <p:spPr bwMode="auto">
          <a:xfrm>
            <a:off x="6515189" y="1412776"/>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Labs 9,13: </a:t>
            </a:r>
            <a:r>
              <a:rPr lang="de-CH" sz="1600" dirty="0">
                <a:solidFill>
                  <a:srgbClr val="000000"/>
                </a:solidFill>
              </a:rPr>
              <a:t/>
            </a:r>
            <a:br>
              <a:rPr lang="de-CH" sz="1600" dirty="0">
                <a:solidFill>
                  <a:srgbClr val="000000"/>
                </a:solidFill>
              </a:rPr>
            </a:br>
            <a:r>
              <a:rPr lang="de-CH" sz="1600" dirty="0" smtClean="0">
                <a:solidFill>
                  <a:srgbClr val="000000"/>
                </a:solidFill>
              </a:rPr>
              <a:t>Mandels h-statistic straggler</a:t>
            </a:r>
            <a:endParaRPr lang="de-CH" sz="1600" dirty="0">
              <a:solidFill>
                <a:srgbClr val="000000"/>
              </a:solidFill>
            </a:endParaRPr>
          </a:p>
        </p:txBody>
      </p:sp>
      <p:cxnSp>
        <p:nvCxnSpPr>
          <p:cNvPr id="7" name="Straight Arrow Connector 6"/>
          <p:cNvCxnSpPr/>
          <p:nvPr/>
        </p:nvCxnSpPr>
        <p:spPr bwMode="auto">
          <a:xfrm flipH="1">
            <a:off x="4932040" y="2060848"/>
            <a:ext cx="1583149" cy="720080"/>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cxnSp>
        <p:nvCxnSpPr>
          <p:cNvPr id="20" name="Straight Arrow Connector 19"/>
          <p:cNvCxnSpPr/>
          <p:nvPr/>
        </p:nvCxnSpPr>
        <p:spPr bwMode="auto">
          <a:xfrm flipH="1">
            <a:off x="6347692" y="2348880"/>
            <a:ext cx="360040" cy="654495"/>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Tree>
    <p:extLst>
      <p:ext uri="{BB962C8B-B14F-4D97-AF65-F5344CB8AC3E}">
        <p14:creationId xmlns:p14="http://schemas.microsoft.com/office/powerpoint/2010/main" val="2134785622"/>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00063" y="260350"/>
            <a:ext cx="8348662" cy="812800"/>
          </a:xfrm>
        </p:spPr>
        <p:txBody>
          <a:bodyPr/>
          <a:lstStyle/>
          <a:p>
            <a:r>
              <a:rPr lang="en-GB" sz="2400" dirty="0"/>
              <a:t>Statistical evaluation – Straggler/Outlier detection</a:t>
            </a:r>
            <a:endParaRPr lang="en-GB" sz="2400" dirty="0" smtClean="0"/>
          </a:p>
        </p:txBody>
      </p:sp>
      <p:sp>
        <p:nvSpPr>
          <p:cNvPr id="922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r>
              <a:rPr lang="en-US" sz="1200">
                <a:solidFill>
                  <a:srgbClr val="FFFFFF"/>
                </a:solidFill>
              </a:rPr>
              <a:t>For Internal Use Only</a:t>
            </a:r>
          </a:p>
        </p:txBody>
      </p:sp>
      <p:sp>
        <p:nvSpPr>
          <p:cNvPr id="9221" name="Rectangle 3"/>
          <p:cNvSpPr txBox="1">
            <a:spLocks noChangeArrowheads="1"/>
          </p:cNvSpPr>
          <p:nvPr/>
        </p:nvSpPr>
        <p:spPr bwMode="auto">
          <a:xfrm>
            <a:off x="500063" y="1052513"/>
            <a:ext cx="83581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ts val="600"/>
              </a:spcBef>
            </a:pPr>
            <a:r>
              <a:rPr lang="en-US" sz="2400" dirty="0">
                <a:solidFill>
                  <a:srgbClr val="626469"/>
                </a:solidFill>
              </a:rPr>
              <a:t/>
            </a:r>
            <a:br>
              <a:rPr lang="en-US" sz="2400" dirty="0">
                <a:solidFill>
                  <a:srgbClr val="626469"/>
                </a:solidFill>
              </a:rPr>
            </a:br>
            <a:endParaRPr lang="en-US" sz="2400" dirty="0">
              <a:solidFill>
                <a:srgbClr val="626469"/>
              </a:solidFill>
            </a:endParaRPr>
          </a:p>
          <a:p>
            <a:pPr eaLnBrk="1" hangingPunct="1"/>
            <a:endParaRPr lang="en-US" sz="2400" dirty="0">
              <a:solidFill>
                <a:srgbClr val="626469"/>
              </a:solidFill>
            </a:endParaRPr>
          </a:p>
          <a:p>
            <a:pPr eaLnBrk="1" hangingPunct="1">
              <a:buFont typeface="Wingdings" pitchFamily="2" charset="2"/>
              <a:buChar char="§"/>
            </a:pPr>
            <a:endParaRPr lang="en-US" sz="2400" dirty="0">
              <a:solidFill>
                <a:srgbClr val="626469"/>
              </a:solidFill>
            </a:endParaRPr>
          </a:p>
          <a:p>
            <a:pPr eaLnBrk="1" hangingPunct="1"/>
            <a:endParaRPr lang="de-CH" sz="2400" dirty="0">
              <a:solidFill>
                <a:srgbClr val="626469"/>
              </a:solidFill>
            </a:endParaRPr>
          </a:p>
          <a:p>
            <a:pPr eaLnBrk="1" hangingPunct="1"/>
            <a:r>
              <a:rPr lang="en-GB" sz="2400" dirty="0">
                <a:solidFill>
                  <a:srgbClr val="626469"/>
                </a:solidFill>
              </a:rPr>
              <a:t>	</a:t>
            </a:r>
          </a:p>
          <a:p>
            <a:pPr eaLnBrk="1" hangingPunct="1"/>
            <a:endParaRPr lang="en-US" sz="2400" dirty="0">
              <a:solidFill>
                <a:srgbClr val="626469"/>
              </a:solidFill>
            </a:endParaRPr>
          </a:p>
          <a:p>
            <a:pPr eaLnBrk="1" hangingPunct="1"/>
            <a:endParaRPr lang="en-US" sz="1600" dirty="0">
              <a:solidFill>
                <a:srgbClr val="626469"/>
              </a:solidFill>
            </a:endParaRPr>
          </a:p>
          <a:p>
            <a:pPr eaLnBrk="1" hangingPunct="1">
              <a:buClr>
                <a:srgbClr val="5F7800"/>
              </a:buClr>
            </a:pPr>
            <a:endParaRPr lang="en-GB" sz="1600" dirty="0">
              <a:solidFill>
                <a:srgbClr val="626469"/>
              </a:solidFill>
            </a:endParaRPr>
          </a:p>
        </p:txBody>
      </p:sp>
      <p:grpSp>
        <p:nvGrpSpPr>
          <p:cNvPr id="9223" name="Group 18"/>
          <p:cNvGrpSpPr>
            <a:grpSpLocks/>
          </p:cNvGrpSpPr>
          <p:nvPr/>
        </p:nvGrpSpPr>
        <p:grpSpPr bwMode="auto">
          <a:xfrm>
            <a:off x="7606500" y="2479000"/>
            <a:ext cx="1500188" cy="857250"/>
            <a:chOff x="7000892" y="3429000"/>
            <a:chExt cx="1500198" cy="857256"/>
          </a:xfrm>
        </p:grpSpPr>
        <p:sp>
          <p:nvSpPr>
            <p:cNvPr id="9226" name="Text Box 1"/>
            <p:cNvSpPr txBox="1">
              <a:spLocks noChangeArrowheads="1"/>
            </p:cNvSpPr>
            <p:nvPr/>
          </p:nvSpPr>
          <p:spPr bwMode="auto">
            <a:xfrm>
              <a:off x="7000892" y="3429000"/>
              <a:ext cx="1500198" cy="857256"/>
            </a:xfrm>
            <a:prstGeom prst="rect">
              <a:avLst/>
            </a:prstGeom>
            <a:solidFill>
              <a:srgbClr val="FFFFFF"/>
            </a:solidFill>
            <a:ln w="9525">
              <a:solidFill>
                <a:srgbClr val="000000"/>
              </a:solidFill>
              <a:miter lim="800000"/>
              <a:headEnd/>
              <a:tailEnd/>
            </a:ln>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r limits  </a:t>
              </a:r>
              <a:endParaRPr lang="en-GB">
                <a:solidFill>
                  <a:srgbClr val="626469"/>
                </a:solidFill>
                <a:latin typeface="Times New Roman" pitchFamily="18" charset="0"/>
              </a:endParaRPr>
            </a:p>
            <a:p>
              <a:pPr eaLnBrk="1" hangingPunct="1">
                <a:spcAft>
                  <a:spcPts val="1000"/>
                </a:spcAft>
              </a:pPr>
              <a:r>
                <a:rPr lang="en-GB">
                  <a:solidFill>
                    <a:srgbClr val="626469"/>
                  </a:solidFill>
                  <a:latin typeface="Calibri" pitchFamily="34" charset="0"/>
                </a:rPr>
                <a:t>Mean   </a:t>
              </a:r>
              <a:endParaRPr lang="de-DE" sz="1800">
                <a:solidFill>
                  <a:srgbClr val="626469"/>
                </a:solidFill>
              </a:endParaRPr>
            </a:p>
          </p:txBody>
        </p:sp>
        <p:cxnSp>
          <p:nvCxnSpPr>
            <p:cNvPr id="9227" name="Straight Connector 14"/>
            <p:cNvCxnSpPr>
              <a:cxnSpLocks noChangeShapeType="1"/>
            </p:cNvCxnSpPr>
            <p:nvPr/>
          </p:nvCxnSpPr>
          <p:spPr bwMode="auto">
            <a:xfrm>
              <a:off x="7572396" y="3571876"/>
              <a:ext cx="714380" cy="0"/>
            </a:xfrm>
            <a:prstGeom prst="line">
              <a:avLst/>
            </a:prstGeom>
            <a:noFill/>
            <a:ln w="6350" algn="ctr">
              <a:solidFill>
                <a:srgbClr val="0070C0"/>
              </a:solidFill>
              <a:round/>
              <a:headEnd type="none" w="sm" len="sm"/>
              <a:tailEnd type="none" w="sm" len="sm"/>
            </a:ln>
          </p:spPr>
        </p:cxnSp>
        <p:cxnSp>
          <p:nvCxnSpPr>
            <p:cNvPr id="9228" name="Straight Connector 15"/>
            <p:cNvCxnSpPr>
              <a:cxnSpLocks noChangeShapeType="1"/>
            </p:cNvCxnSpPr>
            <p:nvPr/>
          </p:nvCxnSpPr>
          <p:spPr bwMode="auto">
            <a:xfrm>
              <a:off x="7572396" y="3857628"/>
              <a:ext cx="714380" cy="0"/>
            </a:xfrm>
            <a:prstGeom prst="line">
              <a:avLst/>
            </a:prstGeom>
            <a:noFill/>
            <a:ln w="6350" algn="ctr">
              <a:solidFill>
                <a:srgbClr val="7030A0"/>
              </a:solidFill>
              <a:prstDash val="dash"/>
              <a:round/>
              <a:headEnd type="none" w="sm" len="sm"/>
              <a:tailEnd type="none" w="sm" len="sm"/>
            </a:ln>
          </p:spPr>
        </p:cxnSp>
        <p:cxnSp>
          <p:nvCxnSpPr>
            <p:cNvPr id="9229" name="Straight Connector 16"/>
            <p:cNvCxnSpPr>
              <a:cxnSpLocks noChangeShapeType="1"/>
            </p:cNvCxnSpPr>
            <p:nvPr/>
          </p:nvCxnSpPr>
          <p:spPr bwMode="auto">
            <a:xfrm>
              <a:off x="7572396" y="4143380"/>
              <a:ext cx="714380" cy="0"/>
            </a:xfrm>
            <a:prstGeom prst="line">
              <a:avLst/>
            </a:prstGeom>
            <a:noFill/>
            <a:ln w="6350" algn="ctr">
              <a:solidFill>
                <a:srgbClr val="00B050"/>
              </a:solidFill>
              <a:prstDash val="lgDashDotDot"/>
              <a:round/>
              <a:headEnd type="none" w="sm" len="sm"/>
              <a:tailEnd type="none" w="sm" len="sm"/>
            </a:ln>
          </p:spPr>
        </p:cxnSp>
      </p:grpSp>
      <p:sp>
        <p:nvSpPr>
          <p:cNvPr id="92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solidFill>
                <a:srgbClr val="626469"/>
              </a:solidFill>
            </a:endParaRPr>
          </a:p>
        </p:txBody>
      </p:sp>
      <p:graphicFrame>
        <p:nvGraphicFramePr>
          <p:cNvPr id="18" name="Chart 17"/>
          <p:cNvGraphicFramePr/>
          <p:nvPr>
            <p:extLst>
              <p:ext uri="{D42A27DB-BD31-4B8C-83A1-F6EECF244321}">
                <p14:modId xmlns:p14="http://schemas.microsoft.com/office/powerpoint/2010/main" val="3764928476"/>
              </p:ext>
            </p:extLst>
          </p:nvPr>
        </p:nvGraphicFramePr>
        <p:xfrm>
          <a:off x="342828" y="1196752"/>
          <a:ext cx="7244992" cy="4693537"/>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ular Callout 6"/>
          <p:cNvSpPr>
            <a:spLocks noChangeArrowheads="1"/>
          </p:cNvSpPr>
          <p:nvPr/>
        </p:nvSpPr>
        <p:spPr bwMode="auto">
          <a:xfrm>
            <a:off x="6553341" y="3984346"/>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 6: </a:t>
            </a:r>
            <a:r>
              <a:rPr lang="de-CH" sz="1600" dirty="0">
                <a:solidFill>
                  <a:srgbClr val="000000"/>
                </a:solidFill>
              </a:rPr>
              <a:t/>
            </a:r>
            <a:br>
              <a:rPr lang="de-CH" sz="1600" dirty="0">
                <a:solidFill>
                  <a:srgbClr val="000000"/>
                </a:solidFill>
              </a:rPr>
            </a:br>
            <a:r>
              <a:rPr lang="de-CH" sz="1600" dirty="0" smtClean="0">
                <a:solidFill>
                  <a:srgbClr val="000000"/>
                </a:solidFill>
              </a:rPr>
              <a:t>Mandels k-statistic</a:t>
            </a:r>
            <a:r>
              <a:rPr lang="de-CH" sz="1600" dirty="0">
                <a:solidFill>
                  <a:srgbClr val="000000"/>
                </a:solidFill>
              </a:rPr>
              <a:t> </a:t>
            </a:r>
            <a:r>
              <a:rPr lang="de-CH" sz="1600" dirty="0" smtClean="0">
                <a:solidFill>
                  <a:srgbClr val="000000"/>
                </a:solidFill>
              </a:rPr>
              <a:t>straggler</a:t>
            </a:r>
            <a:endParaRPr lang="de-CH" sz="1600" dirty="0">
              <a:solidFill>
                <a:srgbClr val="000000"/>
              </a:solidFill>
            </a:endParaRPr>
          </a:p>
        </p:txBody>
      </p:sp>
      <p:cxnSp>
        <p:nvCxnSpPr>
          <p:cNvPr id="3" name="Straight Arrow Connector 2"/>
          <p:cNvCxnSpPr/>
          <p:nvPr/>
        </p:nvCxnSpPr>
        <p:spPr bwMode="auto">
          <a:xfrm flipH="1" flipV="1">
            <a:off x="3707904" y="3861048"/>
            <a:ext cx="2845437" cy="432048"/>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
        <p:nvSpPr>
          <p:cNvPr id="16" name="Rounded Rectangular Callout 6"/>
          <p:cNvSpPr>
            <a:spLocks noChangeArrowheads="1"/>
          </p:cNvSpPr>
          <p:nvPr/>
        </p:nvSpPr>
        <p:spPr bwMode="auto">
          <a:xfrm>
            <a:off x="6515189" y="1412776"/>
            <a:ext cx="2411784" cy="936104"/>
          </a:xfrm>
          <a:prstGeom prst="wedgeRoundRectCallout">
            <a:avLst>
              <a:gd name="adj1" fmla="val -49761"/>
              <a:gd name="adj2" fmla="val -29430"/>
              <a:gd name="adj3" fmla="val 16667"/>
            </a:avLst>
          </a:prstGeom>
          <a:solidFill>
            <a:srgbClr val="FFFF00"/>
          </a:solidFill>
          <a:ln w="6350" algn="ctr">
            <a:solidFill>
              <a:schemeClr val="accent2"/>
            </a:solidFill>
            <a:round/>
            <a:headEnd type="none" w="sm" len="sm"/>
            <a:tailEnd type="none" w="sm" len="sm"/>
          </a:ln>
        </p:spPr>
        <p:txBody>
          <a:bodyPr/>
          <a:lstStyle/>
          <a:p>
            <a:pPr eaLnBrk="0" hangingPunct="0">
              <a:spcAft>
                <a:spcPts val="600"/>
              </a:spcAft>
            </a:pPr>
            <a:r>
              <a:rPr lang="de-CH" sz="1600" dirty="0" smtClean="0">
                <a:solidFill>
                  <a:srgbClr val="000000"/>
                </a:solidFill>
              </a:rPr>
              <a:t>Labs 9,13: </a:t>
            </a:r>
            <a:r>
              <a:rPr lang="de-CH" sz="1600" dirty="0">
                <a:solidFill>
                  <a:srgbClr val="000000"/>
                </a:solidFill>
              </a:rPr>
              <a:t/>
            </a:r>
            <a:br>
              <a:rPr lang="de-CH" sz="1600" dirty="0">
                <a:solidFill>
                  <a:srgbClr val="000000"/>
                </a:solidFill>
              </a:rPr>
            </a:br>
            <a:r>
              <a:rPr lang="de-CH" sz="1600" dirty="0" smtClean="0">
                <a:solidFill>
                  <a:srgbClr val="000000"/>
                </a:solidFill>
              </a:rPr>
              <a:t>Mandels h-statistic straggler</a:t>
            </a:r>
            <a:endParaRPr lang="de-CH" sz="1600" dirty="0">
              <a:solidFill>
                <a:srgbClr val="000000"/>
              </a:solidFill>
            </a:endParaRPr>
          </a:p>
        </p:txBody>
      </p:sp>
      <p:cxnSp>
        <p:nvCxnSpPr>
          <p:cNvPr id="5" name="Straight Arrow Connector 4"/>
          <p:cNvCxnSpPr/>
          <p:nvPr/>
        </p:nvCxnSpPr>
        <p:spPr bwMode="auto">
          <a:xfrm flipH="1">
            <a:off x="6276442" y="2277630"/>
            <a:ext cx="253149" cy="432048"/>
          </a:xfrm>
          <a:prstGeom prst="straightConnector1">
            <a:avLst/>
          </a:prstGeom>
          <a:solidFill>
            <a:schemeClr val="accent2"/>
          </a:solidFill>
          <a:ln w="19050" cap="flat" cmpd="sng" algn="ctr">
            <a:solidFill>
              <a:schemeClr val="accent5"/>
            </a:solidFill>
            <a:prstDash val="solid"/>
            <a:round/>
            <a:headEnd type="none" w="sm" len="sm"/>
            <a:tailEnd type="arrow"/>
          </a:ln>
          <a:effectLst/>
        </p:spPr>
      </p:cxnSp>
    </p:spTree>
    <p:extLst>
      <p:ext uri="{BB962C8B-B14F-4D97-AF65-F5344CB8AC3E}">
        <p14:creationId xmlns:p14="http://schemas.microsoft.com/office/powerpoint/2010/main" val="309338548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260350"/>
            <a:ext cx="8453437" cy="792386"/>
          </a:xfrm>
        </p:spPr>
        <p:txBody>
          <a:bodyPr/>
          <a:lstStyle/>
          <a:p>
            <a:pPr algn="ctr"/>
            <a:r>
              <a:rPr lang="de-CH" sz="3200" dirty="0">
                <a:latin typeface="Arial" pitchFamily="34" charset="0"/>
                <a:cs typeface="Arial" pitchFamily="34" charset="0"/>
              </a:rPr>
              <a:t>Conclusion</a:t>
            </a:r>
            <a:endParaRPr lang="en-GB" sz="3200" dirty="0" smtClean="0"/>
          </a:p>
        </p:txBody>
      </p:sp>
      <p:sp>
        <p:nvSpPr>
          <p:cNvPr id="2052" name="Footer Placeholder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pPr>
              <a:defRPr/>
            </a:pPr>
            <a:r>
              <a:rPr lang="en-US" sz="1200" dirty="0" smtClean="0">
                <a:solidFill>
                  <a:srgbClr val="FFFFFF"/>
                </a:solidFill>
              </a:rPr>
              <a:t>For Internal Use Only</a:t>
            </a:r>
          </a:p>
        </p:txBody>
      </p:sp>
      <p:sp>
        <p:nvSpPr>
          <p:cNvPr id="163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163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163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2" name="Rectangle 1"/>
          <p:cNvSpPr/>
          <p:nvPr/>
        </p:nvSpPr>
        <p:spPr>
          <a:xfrm>
            <a:off x="920853" y="1066453"/>
            <a:ext cx="7704856" cy="4862870"/>
          </a:xfrm>
          <a:prstGeom prst="rect">
            <a:avLst/>
          </a:prstGeom>
          <a:solidFill>
            <a:schemeClr val="accent6">
              <a:lumMod val="20000"/>
              <a:lumOff val="80000"/>
            </a:schemeClr>
          </a:solidFill>
        </p:spPr>
        <p:txBody>
          <a:bodyPr wrap="square">
            <a:spAutoFit/>
          </a:bodyPr>
          <a:lstStyle/>
          <a:p>
            <a:pPr marL="285750" indent="-285750" algn="just">
              <a:buFont typeface="Arial" panose="020B0604020202020204" pitchFamily="34" charset="0"/>
              <a:buChar char="•"/>
            </a:pPr>
            <a:r>
              <a:rPr lang="de-DE" sz="1800" b="1" dirty="0" smtClean="0">
                <a:latin typeface="Arial" pitchFamily="34" charset="0"/>
                <a:cs typeface="Arial" pitchFamily="34" charset="0"/>
              </a:rPr>
              <a:t>% </a:t>
            </a:r>
            <a:r>
              <a:rPr lang="en-US" sz="1800" b="1" dirty="0"/>
              <a:t>RSD</a:t>
            </a:r>
            <a:r>
              <a:rPr lang="en-US" sz="1800" b="1" baseline="-25000" dirty="0"/>
              <a:t>R </a:t>
            </a:r>
            <a:r>
              <a:rPr lang="en-US" sz="1800" b="1" dirty="0"/>
              <a:t>meets the calculated acceptable value (% RSD</a:t>
            </a:r>
            <a:r>
              <a:rPr lang="en-US" sz="1800" b="1" baseline="-25000" dirty="0"/>
              <a:t>R (</a:t>
            </a:r>
            <a:r>
              <a:rPr lang="en-US" sz="1800" b="1" baseline="-25000" dirty="0" err="1"/>
              <a:t>Hor</a:t>
            </a:r>
            <a:r>
              <a:rPr lang="en-US" sz="1800" b="1" baseline="-25000" dirty="0"/>
              <a:t>)</a:t>
            </a:r>
            <a:r>
              <a:rPr lang="en-US" sz="1800" b="1" dirty="0"/>
              <a:t>) based on the </a:t>
            </a:r>
            <a:r>
              <a:rPr lang="en-US" sz="1800" b="1" dirty="0" err="1"/>
              <a:t>Horwitz</a:t>
            </a:r>
            <a:r>
              <a:rPr lang="en-US" sz="1800" b="1" dirty="0"/>
              <a:t> equation </a:t>
            </a:r>
            <a:r>
              <a:rPr lang="de-DE" sz="1800" b="1" dirty="0" smtClean="0">
                <a:latin typeface="Arial" pitchFamily="34" charset="0"/>
                <a:cs typeface="Arial" pitchFamily="34" charset="0"/>
              </a:rPr>
              <a:t>after elimination of stragglers/ outlieres for FS, SC and WG formulations.</a:t>
            </a:r>
            <a:endParaRPr lang="de-DE" sz="1800" b="1" dirty="0">
              <a:latin typeface="Arial" pitchFamily="34" charset="0"/>
              <a:cs typeface="Arial" pitchFamily="34" charset="0"/>
            </a:endParaRPr>
          </a:p>
          <a:p>
            <a:pPr marL="285750" indent="-285750" algn="just">
              <a:buFontTx/>
              <a:buChar char="-"/>
            </a:pPr>
            <a:endParaRPr lang="de-DE" sz="1800" b="1" dirty="0" smtClean="0">
              <a:latin typeface="Arial" pitchFamily="34" charset="0"/>
              <a:cs typeface="Arial" pitchFamily="34" charset="0"/>
            </a:endParaRPr>
          </a:p>
          <a:p>
            <a:pPr marL="285750" indent="-285750" algn="just">
              <a:buFont typeface="Arial" panose="020B0604020202020204" pitchFamily="34" charset="0"/>
              <a:buChar char="•"/>
            </a:pPr>
            <a:r>
              <a:rPr lang="de-DE" sz="1800" b="1" dirty="0">
                <a:latin typeface="Arial" pitchFamily="34" charset="0"/>
                <a:cs typeface="Arial" pitchFamily="34" charset="0"/>
              </a:rPr>
              <a:t>% </a:t>
            </a:r>
            <a:r>
              <a:rPr lang="en-US" sz="1800" b="1" dirty="0" smtClean="0"/>
              <a:t>RSD</a:t>
            </a:r>
            <a:r>
              <a:rPr lang="en-US" sz="1800" b="1" baseline="-25000" dirty="0" smtClean="0"/>
              <a:t>R</a:t>
            </a:r>
            <a:r>
              <a:rPr lang="en-US" sz="1800" b="1" dirty="0"/>
              <a:t> </a:t>
            </a:r>
            <a:r>
              <a:rPr lang="en-US" sz="1800" b="1" dirty="0" smtClean="0"/>
              <a:t>for </a:t>
            </a:r>
            <a:r>
              <a:rPr lang="en-US" sz="1800" b="1" dirty="0"/>
              <a:t>both EC-formulations </a:t>
            </a:r>
            <a:r>
              <a:rPr lang="en-US" sz="1800" b="1" dirty="0" smtClean="0"/>
              <a:t>tested</a:t>
            </a:r>
            <a:r>
              <a:rPr lang="en-GB" sz="1800" b="1" dirty="0" smtClean="0"/>
              <a:t> </a:t>
            </a:r>
            <a:r>
              <a:rPr lang="en-GB" sz="1800" b="1" dirty="0"/>
              <a:t>is slightly above the </a:t>
            </a:r>
            <a:r>
              <a:rPr lang="en-GB" sz="1800" b="1" dirty="0" err="1"/>
              <a:t>Horwitz</a:t>
            </a:r>
            <a:r>
              <a:rPr lang="en-GB" sz="1800" b="1" dirty="0"/>
              <a:t> </a:t>
            </a:r>
            <a:r>
              <a:rPr lang="en-GB" sz="1800" b="1" dirty="0" smtClean="0"/>
              <a:t>value</a:t>
            </a:r>
            <a:r>
              <a:rPr lang="de-DE" sz="1800" b="1" dirty="0">
                <a:latin typeface="Arial" pitchFamily="34" charset="0"/>
                <a:cs typeface="Arial" pitchFamily="34" charset="0"/>
              </a:rPr>
              <a:t> after elimination of stragglers/outlieres</a:t>
            </a:r>
            <a:r>
              <a:rPr lang="en-US" sz="1800" b="1" dirty="0" smtClean="0"/>
              <a:t>.</a:t>
            </a:r>
          </a:p>
          <a:p>
            <a:pPr algn="just"/>
            <a:r>
              <a:rPr lang="en-GB" sz="1800" b="1" dirty="0"/>
              <a:t> </a:t>
            </a:r>
            <a:r>
              <a:rPr lang="en-GB" sz="1800" b="1" dirty="0" smtClean="0"/>
              <a:t>   Nevertheless </a:t>
            </a:r>
            <a:r>
              <a:rPr lang="en-GB" sz="1800" b="1" dirty="0"/>
              <a:t>this does not affect the validity of the results </a:t>
            </a:r>
            <a:r>
              <a:rPr lang="en-US" sz="1800" b="1" dirty="0"/>
              <a:t>or </a:t>
            </a:r>
            <a:r>
              <a:rPr lang="en-US" sz="1800" b="1" dirty="0" smtClean="0"/>
              <a:t>the</a:t>
            </a:r>
            <a:br>
              <a:rPr lang="en-US" sz="1800" b="1" dirty="0" smtClean="0"/>
            </a:br>
            <a:r>
              <a:rPr lang="en-US" sz="1800" b="1" dirty="0" smtClean="0"/>
              <a:t>    suitability </a:t>
            </a:r>
            <a:r>
              <a:rPr lang="en-US" sz="1800" b="1" dirty="0"/>
              <a:t>of the analytical </a:t>
            </a:r>
            <a:r>
              <a:rPr lang="en-US" sz="1800" b="1" dirty="0" smtClean="0"/>
              <a:t>method.</a:t>
            </a:r>
          </a:p>
          <a:p>
            <a:pPr marL="285750" indent="-285750" algn="just">
              <a:buFont typeface="Arial" panose="020B0604020202020204" pitchFamily="34" charset="0"/>
              <a:buChar char="•"/>
            </a:pPr>
            <a:endParaRPr lang="en-US" sz="1800" b="1" dirty="0">
              <a:latin typeface="Arial" pitchFamily="34" charset="0"/>
              <a:cs typeface="Arial" pitchFamily="34" charset="0"/>
            </a:endParaRPr>
          </a:p>
          <a:p>
            <a:pPr marL="285750" indent="-285750" algn="just">
              <a:buFont typeface="Arial" panose="020B0604020202020204" pitchFamily="34" charset="0"/>
              <a:buChar char="•"/>
            </a:pPr>
            <a:r>
              <a:rPr lang="en-US" sz="1800" b="1" dirty="0"/>
              <a:t>Due to the universal applicability of the method </a:t>
            </a:r>
            <a:r>
              <a:rPr lang="en-US" sz="1800" b="1" dirty="0" smtClean="0"/>
              <a:t>(all formulation types), the </a:t>
            </a:r>
            <a:r>
              <a:rPr lang="en-US" sz="1800" b="1" dirty="0"/>
              <a:t>Headspace-technique </a:t>
            </a:r>
            <a:r>
              <a:rPr lang="en-US" sz="1800" b="1" dirty="0" smtClean="0"/>
              <a:t>using different sampling devices (fixed transfer line or gastight syringe) and different detectors used (FID or MS) a </a:t>
            </a:r>
            <a:r>
              <a:rPr lang="en-US" sz="1800" b="1" dirty="0"/>
              <a:t>slightly higher coefficient of variation in this collaborative trial is </a:t>
            </a:r>
            <a:r>
              <a:rPr lang="en-US" sz="1800" b="1" dirty="0" smtClean="0"/>
              <a:t>acceptable.</a:t>
            </a:r>
            <a:endParaRPr lang="de-DE" sz="1800" b="1" dirty="0">
              <a:latin typeface="Arial" pitchFamily="34" charset="0"/>
              <a:cs typeface="Arial" pitchFamily="34" charset="0"/>
            </a:endParaRPr>
          </a:p>
          <a:p>
            <a:pPr marL="285750" indent="-285750">
              <a:buFont typeface="Arial" panose="020B0604020202020204" pitchFamily="34" charset="0"/>
              <a:buChar char="•"/>
            </a:pPr>
            <a:endParaRPr lang="de-DE" sz="1800" b="1" dirty="0" smtClean="0">
              <a:latin typeface="Arial" pitchFamily="34" charset="0"/>
              <a:cs typeface="Arial" pitchFamily="34" charset="0"/>
            </a:endParaRPr>
          </a:p>
          <a:p>
            <a:endParaRPr lang="en-US" sz="2000" dirty="0"/>
          </a:p>
          <a:p>
            <a:r>
              <a:rPr lang="en-US" sz="2000" dirty="0"/>
              <a:t> </a:t>
            </a:r>
            <a:endParaRPr lang="de-CH" sz="2000" dirty="0"/>
          </a:p>
        </p:txBody>
      </p:sp>
    </p:spTree>
    <p:extLst>
      <p:ext uri="{BB962C8B-B14F-4D97-AF65-F5344CB8AC3E}">
        <p14:creationId xmlns:p14="http://schemas.microsoft.com/office/powerpoint/2010/main" val="210329361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260350"/>
            <a:ext cx="8453437" cy="792386"/>
          </a:xfrm>
        </p:spPr>
        <p:txBody>
          <a:bodyPr/>
          <a:lstStyle/>
          <a:p>
            <a:pPr algn="ctr"/>
            <a:r>
              <a:rPr lang="de-CH" sz="3200" dirty="0">
                <a:latin typeface="Arial" pitchFamily="34" charset="0"/>
                <a:cs typeface="Arial" pitchFamily="34" charset="0"/>
              </a:rPr>
              <a:t>Conclusion</a:t>
            </a:r>
            <a:endParaRPr lang="en-GB" sz="3200" dirty="0" smtClean="0"/>
          </a:p>
        </p:txBody>
      </p:sp>
      <p:sp>
        <p:nvSpPr>
          <p:cNvPr id="2052" name="Footer Placeholder 4"/>
          <p:cNvSpPr>
            <a:spLocks noGrp="1"/>
          </p:cNvSpPr>
          <p:nvPr>
            <p:ph type="ftr" sz="quarter" idx="10"/>
          </p:nvPr>
        </p:nvSpPr>
        <p:spPr>
          <a:xfrm>
            <a:off x="827584" y="6481762"/>
            <a:ext cx="5753100" cy="376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pPr>
              <a:defRPr/>
            </a:pPr>
            <a:r>
              <a:rPr lang="en-US" sz="1200" dirty="0" smtClean="0">
                <a:solidFill>
                  <a:srgbClr val="FFFFFF"/>
                </a:solidFill>
              </a:rPr>
              <a:t>For Internal Use Only</a:t>
            </a:r>
          </a:p>
        </p:txBody>
      </p:sp>
      <p:sp>
        <p:nvSpPr>
          <p:cNvPr id="163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163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163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de-CH"/>
          </a:p>
        </p:txBody>
      </p:sp>
      <p:sp>
        <p:nvSpPr>
          <p:cNvPr id="2" name="Rectangle 1"/>
          <p:cNvSpPr/>
          <p:nvPr/>
        </p:nvSpPr>
        <p:spPr>
          <a:xfrm>
            <a:off x="920853" y="1479478"/>
            <a:ext cx="7704856" cy="2677656"/>
          </a:xfrm>
          <a:prstGeom prst="rect">
            <a:avLst/>
          </a:prstGeom>
          <a:solidFill>
            <a:schemeClr val="accent6">
              <a:lumMod val="20000"/>
              <a:lumOff val="80000"/>
            </a:schemeClr>
          </a:solidFill>
        </p:spPr>
        <p:txBody>
          <a:bodyPr wrap="square">
            <a:spAutoFit/>
          </a:bodyPr>
          <a:lstStyle/>
          <a:p>
            <a:pPr algn="just"/>
            <a:r>
              <a:rPr lang="en-US" sz="2400" b="1" i="1" dirty="0" smtClean="0">
                <a:latin typeface="Arial" pitchFamily="34" charset="0"/>
                <a:cs typeface="Arial" pitchFamily="34" charset="0"/>
              </a:rPr>
              <a:t>Based </a:t>
            </a:r>
            <a:r>
              <a:rPr lang="en-US" sz="2400" b="1" i="1" dirty="0">
                <a:latin typeface="Arial" pitchFamily="34" charset="0"/>
                <a:cs typeface="Arial" pitchFamily="34" charset="0"/>
              </a:rPr>
              <a:t>on the results of this </a:t>
            </a:r>
            <a:r>
              <a:rPr lang="en-US" sz="2400" b="1" i="1" dirty="0" smtClean="0">
                <a:latin typeface="Arial" pitchFamily="34" charset="0"/>
                <a:cs typeface="Arial" pitchFamily="34" charset="0"/>
              </a:rPr>
              <a:t>CIPAC Collaborative </a:t>
            </a:r>
            <a:r>
              <a:rPr lang="en-US" sz="2400" b="1" i="1" dirty="0">
                <a:latin typeface="Arial" pitchFamily="34" charset="0"/>
                <a:cs typeface="Arial" pitchFamily="34" charset="0"/>
              </a:rPr>
              <a:t>Study </a:t>
            </a:r>
            <a:r>
              <a:rPr lang="en-US" sz="2400" b="1" i="1" dirty="0" smtClean="0">
                <a:latin typeface="Arial" pitchFamily="34" charset="0"/>
                <a:cs typeface="Arial" pitchFamily="34" charset="0"/>
              </a:rPr>
              <a:t>we</a:t>
            </a:r>
            <a:r>
              <a:rPr lang="en-US" sz="2400" b="1" i="1" dirty="0">
                <a:latin typeface="Arial" pitchFamily="34" charset="0"/>
                <a:cs typeface="Arial" pitchFamily="34" charset="0"/>
              </a:rPr>
              <a:t> </a:t>
            </a:r>
            <a:r>
              <a:rPr lang="en-US" sz="2400" b="1" i="1" dirty="0" smtClean="0"/>
              <a:t>consider </a:t>
            </a:r>
            <a:r>
              <a:rPr lang="en-US" sz="2400" b="1" i="1" dirty="0"/>
              <a:t>this method to be </a:t>
            </a:r>
            <a:r>
              <a:rPr lang="en-US" sz="2400" b="1" i="1" dirty="0" smtClean="0"/>
              <a:t>fit for use and </a:t>
            </a:r>
            <a:r>
              <a:rPr lang="en-US" sz="2400" b="1" i="1" dirty="0"/>
              <a:t>recommend accepting it as a provisional CIPAC MT-method for the determination of toluene as relevant impurity of the active ingredient at low levels in solid formulated products and in water and organic solvent based liquid formulated products</a:t>
            </a:r>
            <a:r>
              <a:rPr lang="en-US" sz="2000" i="1" dirty="0"/>
              <a:t>.  </a:t>
            </a:r>
            <a:endParaRPr lang="de-CH" sz="2000" i="1" dirty="0"/>
          </a:p>
        </p:txBody>
      </p:sp>
    </p:spTree>
    <p:extLst>
      <p:ext uri="{BB962C8B-B14F-4D97-AF65-F5344CB8AC3E}">
        <p14:creationId xmlns:p14="http://schemas.microsoft.com/office/powerpoint/2010/main" val="423594355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GB" sz="3200" dirty="0" smtClean="0"/>
              <a:t>Scope of Method</a:t>
            </a:r>
          </a:p>
        </p:txBody>
      </p:sp>
      <p:sp>
        <p:nvSpPr>
          <p:cNvPr id="9220" name="Rectangle 3"/>
          <p:cNvSpPr txBox="1">
            <a:spLocks noChangeArrowheads="1"/>
          </p:cNvSpPr>
          <p:nvPr/>
        </p:nvSpPr>
        <p:spPr bwMode="auto">
          <a:xfrm>
            <a:off x="395288" y="836613"/>
            <a:ext cx="8607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342900" indent="-342900" eaLnBrk="1" hangingPunct="1">
              <a:buClr>
                <a:schemeClr val="tx2"/>
              </a:buClr>
              <a:buFont typeface="Arial" panose="020B0604020202020204" pitchFamily="34" charset="0"/>
              <a:buChar char="•"/>
            </a:pPr>
            <a:r>
              <a:rPr lang="en-US" sz="2400" b="1" dirty="0"/>
              <a:t>The content of toluene as relevant impurity of the active ingredient is determined at low levels in solid formulated products and in water and organic solvent based liquid formulated products. </a:t>
            </a:r>
            <a:endParaRPr lang="en-US" sz="2400" b="1" dirty="0" smtClean="0"/>
          </a:p>
          <a:p>
            <a:pPr marL="342900" indent="-342900" eaLnBrk="1" hangingPunct="1">
              <a:buClr>
                <a:schemeClr val="tx2"/>
              </a:buClr>
              <a:buFont typeface="Arial" panose="020B0604020202020204" pitchFamily="34" charset="0"/>
              <a:buChar char="•"/>
            </a:pPr>
            <a:r>
              <a:rPr lang="en-US" sz="2400" b="1" dirty="0" smtClean="0"/>
              <a:t>The </a:t>
            </a:r>
            <a:r>
              <a:rPr lang="en-US" sz="2400" b="1" dirty="0"/>
              <a:t>impurity toluene is measured in all different formulation types</a:t>
            </a:r>
            <a:r>
              <a:rPr lang="en-US" sz="2400" b="1" dirty="0" smtClean="0"/>
              <a:t>.</a:t>
            </a:r>
          </a:p>
          <a:p>
            <a:pPr marL="342900" indent="-342900" eaLnBrk="1" hangingPunct="1">
              <a:buClr>
                <a:schemeClr val="tx2"/>
              </a:buClr>
              <a:buFont typeface="Arial" panose="020B0604020202020204" pitchFamily="34" charset="0"/>
              <a:buChar char="•"/>
            </a:pPr>
            <a:r>
              <a:rPr lang="en-US" sz="2400" b="1" dirty="0" smtClean="0"/>
              <a:t>The </a:t>
            </a:r>
            <a:r>
              <a:rPr lang="en-US" sz="2400" b="1" dirty="0"/>
              <a:t>active ingredient does not interfere for this method. </a:t>
            </a:r>
            <a:endParaRPr lang="de-CH" sz="2400" b="1" dirty="0">
              <a:solidFill>
                <a:srgbClr val="000000"/>
              </a:solidFill>
            </a:endParaRPr>
          </a:p>
          <a:p>
            <a:pPr eaLnBrk="1" hangingPunct="1">
              <a:buClr>
                <a:schemeClr val="tx2"/>
              </a:buClr>
            </a:pPr>
            <a:endParaRPr lang="en-US" sz="1800" b="1"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endParaRPr lang="en-US" sz="1800" dirty="0">
              <a:solidFill>
                <a:srgbClr val="000000"/>
              </a:solidFill>
            </a:endParaRPr>
          </a:p>
          <a:p>
            <a:pPr eaLnBrk="1" hangingPunct="1"/>
            <a:r>
              <a:rPr lang="en-US" sz="1600" dirty="0"/>
              <a:t>	</a:t>
            </a:r>
          </a:p>
          <a:p>
            <a:pPr eaLnBrk="1" hangingPunct="1"/>
            <a:endParaRPr lang="en-US" sz="1600" dirty="0"/>
          </a:p>
          <a:p>
            <a:pPr eaLnBrk="1" hangingPunct="1">
              <a:buClr>
                <a:schemeClr val="tx2"/>
              </a:buClr>
            </a:pPr>
            <a:endParaRPr lang="en-GB" sz="16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GB" sz="3200" dirty="0" smtClean="0"/>
              <a:t>Principle of Method</a:t>
            </a:r>
          </a:p>
        </p:txBody>
      </p:sp>
      <p:sp>
        <p:nvSpPr>
          <p:cNvPr id="21507" name="Footer Placeholder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41325" algn="l"/>
              </a:tabLst>
              <a:defRPr sz="1000">
                <a:solidFill>
                  <a:schemeClr val="tx1"/>
                </a:solidFill>
                <a:latin typeface="Arial" charset="0"/>
              </a:defRPr>
            </a:lvl1pPr>
            <a:lvl2pPr marL="742950" indent="-285750" eaLnBrk="0" hangingPunct="0">
              <a:tabLst>
                <a:tab pos="441325" algn="l"/>
              </a:tabLst>
              <a:defRPr sz="1000">
                <a:solidFill>
                  <a:schemeClr val="tx1"/>
                </a:solidFill>
                <a:latin typeface="Arial" charset="0"/>
              </a:defRPr>
            </a:lvl2pPr>
            <a:lvl3pPr marL="1143000" indent="-228600" eaLnBrk="0" hangingPunct="0">
              <a:tabLst>
                <a:tab pos="441325" algn="l"/>
              </a:tabLst>
              <a:defRPr sz="1000">
                <a:solidFill>
                  <a:schemeClr val="tx1"/>
                </a:solidFill>
                <a:latin typeface="Arial" charset="0"/>
              </a:defRPr>
            </a:lvl3pPr>
            <a:lvl4pPr marL="1600200" indent="-228600" eaLnBrk="0" hangingPunct="0">
              <a:tabLst>
                <a:tab pos="441325" algn="l"/>
              </a:tabLst>
              <a:defRPr sz="1000">
                <a:solidFill>
                  <a:schemeClr val="tx1"/>
                </a:solidFill>
                <a:latin typeface="Arial" charset="0"/>
              </a:defRPr>
            </a:lvl4pPr>
            <a:lvl5pPr marL="2057400" indent="-228600" eaLnBrk="0" hangingPunct="0">
              <a:tabLst>
                <a:tab pos="441325" algn="l"/>
              </a:tabLst>
              <a:defRPr sz="1000">
                <a:solidFill>
                  <a:schemeClr val="tx1"/>
                </a:solidFill>
                <a:latin typeface="Arial" charset="0"/>
              </a:defRPr>
            </a:lvl5pPr>
            <a:lvl6pPr marL="2514600" indent="-228600" eaLnBrk="0" fontAlgn="base" hangingPunct="0">
              <a:spcBef>
                <a:spcPct val="0"/>
              </a:spcBef>
              <a:spcAft>
                <a:spcPct val="0"/>
              </a:spcAft>
              <a:tabLst>
                <a:tab pos="441325" algn="l"/>
              </a:tabLst>
              <a:defRPr sz="1000">
                <a:solidFill>
                  <a:schemeClr val="tx1"/>
                </a:solidFill>
                <a:latin typeface="Arial" charset="0"/>
              </a:defRPr>
            </a:lvl6pPr>
            <a:lvl7pPr marL="2971800" indent="-228600" eaLnBrk="0" fontAlgn="base" hangingPunct="0">
              <a:spcBef>
                <a:spcPct val="0"/>
              </a:spcBef>
              <a:spcAft>
                <a:spcPct val="0"/>
              </a:spcAft>
              <a:tabLst>
                <a:tab pos="441325" algn="l"/>
              </a:tabLst>
              <a:defRPr sz="1000">
                <a:solidFill>
                  <a:schemeClr val="tx1"/>
                </a:solidFill>
                <a:latin typeface="Arial" charset="0"/>
              </a:defRPr>
            </a:lvl7pPr>
            <a:lvl8pPr marL="3429000" indent="-228600" eaLnBrk="0" fontAlgn="base" hangingPunct="0">
              <a:spcBef>
                <a:spcPct val="0"/>
              </a:spcBef>
              <a:spcAft>
                <a:spcPct val="0"/>
              </a:spcAft>
              <a:tabLst>
                <a:tab pos="441325" algn="l"/>
              </a:tabLst>
              <a:defRPr sz="1000">
                <a:solidFill>
                  <a:schemeClr val="tx1"/>
                </a:solidFill>
                <a:latin typeface="Arial" charset="0"/>
              </a:defRPr>
            </a:lvl8pPr>
            <a:lvl9pPr marL="3886200" indent="-228600" eaLnBrk="0" fontAlgn="base" hangingPunct="0">
              <a:spcBef>
                <a:spcPct val="0"/>
              </a:spcBef>
              <a:spcAft>
                <a:spcPct val="0"/>
              </a:spcAft>
              <a:tabLst>
                <a:tab pos="441325" algn="l"/>
              </a:tabLst>
              <a:defRPr sz="1000">
                <a:solidFill>
                  <a:schemeClr val="tx1"/>
                </a:solidFill>
                <a:latin typeface="Arial" charset="0"/>
              </a:defRPr>
            </a:lvl9pPr>
          </a:lstStyle>
          <a:p>
            <a:pPr>
              <a:defRPr/>
            </a:pPr>
            <a:r>
              <a:rPr lang="en-US" sz="1200" dirty="0" smtClean="0">
                <a:solidFill>
                  <a:srgbClr val="FFFFFF"/>
                </a:solidFill>
              </a:rPr>
              <a:t>For Internal Use Only</a:t>
            </a:r>
          </a:p>
        </p:txBody>
      </p:sp>
      <p:sp>
        <p:nvSpPr>
          <p:cNvPr id="9220" name="Rectangle 3"/>
          <p:cNvSpPr txBox="1">
            <a:spLocks noChangeArrowheads="1"/>
          </p:cNvSpPr>
          <p:nvPr/>
        </p:nvSpPr>
        <p:spPr bwMode="auto">
          <a:xfrm>
            <a:off x="395288" y="836613"/>
            <a:ext cx="8607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342900" indent="-342900">
              <a:buFont typeface="Arial" panose="020B0604020202020204" pitchFamily="34" charset="0"/>
              <a:buChar char="•"/>
            </a:pPr>
            <a:r>
              <a:rPr lang="en-US" sz="2400" b="1" dirty="0"/>
              <a:t>The Toluene content of the samples is determined by headspace capillary gas chromatography </a:t>
            </a:r>
            <a:r>
              <a:rPr lang="en-US" sz="2400" b="1" dirty="0" smtClean="0"/>
              <a:t>(column with low-medium polarity stationary phase), helium </a:t>
            </a:r>
            <a:r>
              <a:rPr lang="en-US" sz="2400" b="1" dirty="0"/>
              <a:t>carrier gas and </a:t>
            </a:r>
            <a:r>
              <a:rPr lang="en-US" sz="2400" b="1" dirty="0">
                <a:solidFill>
                  <a:srgbClr val="FF0000"/>
                </a:solidFill>
              </a:rPr>
              <a:t>flame </a:t>
            </a:r>
            <a:r>
              <a:rPr lang="en-US" sz="2400" b="1" dirty="0" err="1">
                <a:solidFill>
                  <a:srgbClr val="FF0000"/>
                </a:solidFill>
              </a:rPr>
              <a:t>ionisation</a:t>
            </a:r>
            <a:r>
              <a:rPr lang="en-US" sz="2400" b="1" dirty="0">
                <a:solidFill>
                  <a:srgbClr val="FF0000"/>
                </a:solidFill>
              </a:rPr>
              <a:t> </a:t>
            </a:r>
            <a:r>
              <a:rPr lang="en-US" sz="2400" b="1" dirty="0"/>
              <a:t>or </a:t>
            </a:r>
            <a:r>
              <a:rPr lang="en-US" sz="2400" b="1" dirty="0">
                <a:solidFill>
                  <a:srgbClr val="FF0000"/>
                </a:solidFill>
              </a:rPr>
              <a:t>mass spectrometric detection</a:t>
            </a:r>
            <a:r>
              <a:rPr lang="en-US" sz="2400" b="1" dirty="0"/>
              <a:t>. </a:t>
            </a:r>
            <a:endParaRPr lang="en-US" sz="2400" b="1" dirty="0" smtClean="0"/>
          </a:p>
          <a:p>
            <a:pPr marL="342900" indent="-342900">
              <a:buFont typeface="Arial" panose="020B0604020202020204" pitchFamily="34" charset="0"/>
              <a:buChar char="•"/>
            </a:pPr>
            <a:r>
              <a:rPr lang="en-US" sz="2400" b="1" dirty="0"/>
              <a:t>S</a:t>
            </a:r>
            <a:r>
              <a:rPr lang="en-US" sz="2400" b="1" dirty="0" smtClean="0"/>
              <a:t>tandard </a:t>
            </a:r>
            <a:r>
              <a:rPr lang="en-US" sz="2400" b="1" dirty="0"/>
              <a:t>addition </a:t>
            </a:r>
            <a:r>
              <a:rPr lang="en-US" sz="2400" b="1" dirty="0" smtClean="0"/>
              <a:t>method </a:t>
            </a:r>
            <a:r>
              <a:rPr lang="de-DE" sz="2400" b="1" dirty="0" smtClean="0">
                <a:latin typeface="Arial" pitchFamily="34" charset="0"/>
                <a:cs typeface="Arial" pitchFamily="34" charset="0"/>
              </a:rPr>
              <a:t>for </a:t>
            </a:r>
            <a:r>
              <a:rPr lang="de-DE" sz="2400" b="1" dirty="0">
                <a:latin typeface="Arial" pitchFamily="34" charset="0"/>
                <a:cs typeface="Arial" pitchFamily="34" charset="0"/>
              </a:rPr>
              <a:t>quantification to compensate for matrix effects.</a:t>
            </a:r>
            <a:endParaRPr lang="de-CH" sz="2400" b="1" dirty="0"/>
          </a:p>
          <a:p>
            <a:pPr marL="342900" indent="-342900">
              <a:buFont typeface="Arial" panose="020B0604020202020204" pitchFamily="34" charset="0"/>
              <a:buChar char="•"/>
            </a:pPr>
            <a:r>
              <a:rPr lang="en-US" sz="2400" b="1" dirty="0"/>
              <a:t>H</a:t>
            </a:r>
            <a:r>
              <a:rPr lang="en-US" sz="2400" b="1" dirty="0" smtClean="0"/>
              <a:t>eadspace </a:t>
            </a:r>
            <a:r>
              <a:rPr lang="en-US" sz="2400" b="1" dirty="0"/>
              <a:t>instrumentation with an appropriate injection system - either a fixed transfer line to the GC or a gastight syringe (PAL-</a:t>
            </a:r>
            <a:r>
              <a:rPr lang="en-US" sz="2400" b="1" dirty="0" err="1"/>
              <a:t>autosampler</a:t>
            </a:r>
            <a:r>
              <a:rPr lang="en-US" sz="2400" b="1" dirty="0"/>
              <a:t> or equivalent</a:t>
            </a:r>
            <a:r>
              <a:rPr lang="en-US" sz="2400" b="1" dirty="0" smtClean="0"/>
              <a:t>).</a:t>
            </a:r>
          </a:p>
          <a:p>
            <a:pPr marL="342900" indent="-342900">
              <a:buFont typeface="Arial" panose="020B0604020202020204" pitchFamily="34" charset="0"/>
              <a:buChar char="•"/>
            </a:pPr>
            <a:r>
              <a:rPr lang="en-US" sz="2400" b="1" dirty="0" smtClean="0"/>
              <a:t>Benefits of Headspace Injection Technique:</a:t>
            </a:r>
            <a:br>
              <a:rPr lang="en-US" sz="2400" b="1" dirty="0" smtClean="0"/>
            </a:br>
            <a:r>
              <a:rPr lang="en-US" sz="2400" b="1" dirty="0" smtClean="0"/>
              <a:t>Only volatile </a:t>
            </a:r>
            <a:r>
              <a:rPr lang="en-US" sz="2400" b="1" dirty="0"/>
              <a:t>components present in </a:t>
            </a:r>
            <a:r>
              <a:rPr lang="en-US" sz="2400" b="1" dirty="0" smtClean="0"/>
              <a:t>the sample get injected. </a:t>
            </a:r>
            <a:r>
              <a:rPr lang="en-US" sz="2400" b="1" dirty="0"/>
              <a:t>Solids and high boiling liquids remain in the headspace vial and will not contaminate </a:t>
            </a:r>
            <a:r>
              <a:rPr lang="en-US" sz="2400" b="1" dirty="0" smtClean="0"/>
              <a:t>the GC column. </a:t>
            </a: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endParaRPr lang="en-US" sz="1800" dirty="0">
              <a:solidFill>
                <a:srgbClr val="000000"/>
              </a:solidFill>
            </a:endParaRPr>
          </a:p>
          <a:p>
            <a:pPr eaLnBrk="1" hangingPunct="1"/>
            <a:r>
              <a:rPr lang="en-US" sz="1600" dirty="0"/>
              <a:t>	</a:t>
            </a:r>
          </a:p>
          <a:p>
            <a:pPr eaLnBrk="1" hangingPunct="1"/>
            <a:endParaRPr lang="en-US" sz="1600" dirty="0"/>
          </a:p>
          <a:p>
            <a:pPr eaLnBrk="1" hangingPunct="1">
              <a:buClr>
                <a:schemeClr val="tx2"/>
              </a:buClr>
            </a:pPr>
            <a:endParaRPr lang="en-GB" sz="1600" dirty="0"/>
          </a:p>
        </p:txBody>
      </p:sp>
    </p:spTree>
    <p:extLst>
      <p:ext uri="{BB962C8B-B14F-4D97-AF65-F5344CB8AC3E}">
        <p14:creationId xmlns:p14="http://schemas.microsoft.com/office/powerpoint/2010/main" val="36802308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2400" dirty="0">
                <a:latin typeface="Arial" pitchFamily="34" charset="0"/>
                <a:cs typeface="Arial" pitchFamily="34" charset="0"/>
              </a:rPr>
              <a:t>Headspace GC-FID</a:t>
            </a:r>
            <a:br>
              <a:rPr lang="en-US" sz="2400" dirty="0">
                <a:latin typeface="Arial" pitchFamily="34" charset="0"/>
                <a:cs typeface="Arial" pitchFamily="34" charset="0"/>
              </a:rPr>
            </a:br>
            <a:r>
              <a:rPr lang="en-US" sz="2400" dirty="0" err="1">
                <a:latin typeface="Arial" pitchFamily="34" charset="0"/>
                <a:cs typeface="Arial" pitchFamily="34" charset="0"/>
              </a:rPr>
              <a:t>Autosampler</a:t>
            </a:r>
            <a:r>
              <a:rPr lang="en-US" sz="2400" dirty="0">
                <a:latin typeface="Arial" pitchFamily="34" charset="0"/>
                <a:cs typeface="Arial" pitchFamily="34" charset="0"/>
              </a:rPr>
              <a:t> Parameters, for fixed transfer line</a:t>
            </a:r>
            <a:endParaRPr lang="en-GB" sz="2400" dirty="0" smtClean="0"/>
          </a:p>
        </p:txBody>
      </p:sp>
      <p:sp>
        <p:nvSpPr>
          <p:cNvPr id="9220" name="Rectangle 3"/>
          <p:cNvSpPr txBox="1">
            <a:spLocks noChangeArrowheads="1"/>
          </p:cNvSpPr>
          <p:nvPr/>
        </p:nvSpPr>
        <p:spPr bwMode="auto">
          <a:xfrm>
            <a:off x="395288" y="980728"/>
            <a:ext cx="860742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endParaRPr lang="en-US" sz="1800" dirty="0">
              <a:solidFill>
                <a:srgbClr val="000000"/>
              </a:solidFill>
            </a:endParaRPr>
          </a:p>
          <a:p>
            <a:pPr eaLnBrk="1" hangingPunct="1"/>
            <a:r>
              <a:rPr lang="en-US" sz="1600" dirty="0"/>
              <a:t>	</a:t>
            </a:r>
          </a:p>
          <a:p>
            <a:pPr eaLnBrk="1" hangingPunct="1"/>
            <a:endParaRPr lang="en-US" sz="1600" dirty="0"/>
          </a:p>
          <a:p>
            <a:pPr eaLnBrk="1" hangingPunct="1">
              <a:buClr>
                <a:schemeClr val="tx2"/>
              </a:buClr>
            </a:pPr>
            <a:endParaRPr lang="en-GB" sz="1600" dirty="0"/>
          </a:p>
        </p:txBody>
      </p:sp>
      <p:sp>
        <p:nvSpPr>
          <p:cNvPr id="5" name="Rectangle 4"/>
          <p:cNvSpPr/>
          <p:nvPr/>
        </p:nvSpPr>
        <p:spPr>
          <a:xfrm>
            <a:off x="323528" y="1170208"/>
            <a:ext cx="8280920" cy="3477875"/>
          </a:xfrm>
          <a:prstGeom prst="rect">
            <a:avLst/>
          </a:prstGeom>
        </p:spPr>
        <p:txBody>
          <a:bodyPr wrap="square">
            <a:spAutoFit/>
          </a:bodyPr>
          <a:lstStyle/>
          <a:p>
            <a:r>
              <a:rPr lang="en-GB" sz="2000" dirty="0">
                <a:solidFill>
                  <a:srgbClr val="000000"/>
                </a:solidFill>
                <a:latin typeface="Arial" pitchFamily="34" charset="0"/>
                <a:cs typeface="Arial" pitchFamily="34" charset="0"/>
              </a:rPr>
              <a:t>Headspace Sampler:	Agilent 7694E 	</a:t>
            </a:r>
          </a:p>
          <a:p>
            <a:r>
              <a:rPr lang="en-GB" sz="2000" dirty="0">
                <a:solidFill>
                  <a:srgbClr val="000000"/>
                </a:solidFill>
                <a:latin typeface="Arial" pitchFamily="34" charset="0"/>
                <a:cs typeface="Arial" pitchFamily="34" charset="0"/>
              </a:rPr>
              <a:t>Oven:	</a:t>
            </a:r>
            <a:r>
              <a:rPr lang="en-GB" sz="2000" dirty="0" smtClean="0">
                <a:solidFill>
                  <a:srgbClr val="000000"/>
                </a:solidFill>
                <a:latin typeface="Arial" pitchFamily="34" charset="0"/>
                <a:cs typeface="Arial" pitchFamily="34" charset="0"/>
              </a:rPr>
              <a:t>		100 °C </a:t>
            </a:r>
            <a:r>
              <a:rPr lang="en-GB" sz="2000" dirty="0">
                <a:solidFill>
                  <a:srgbClr val="000000"/>
                </a:solidFill>
                <a:latin typeface="Arial" pitchFamily="34" charset="0"/>
                <a:cs typeface="Arial" pitchFamily="34" charset="0"/>
              </a:rPr>
              <a:t>	</a:t>
            </a:r>
          </a:p>
          <a:p>
            <a:r>
              <a:rPr lang="en-GB" sz="2000" dirty="0">
                <a:solidFill>
                  <a:srgbClr val="000000"/>
                </a:solidFill>
                <a:latin typeface="Arial" pitchFamily="34" charset="0"/>
                <a:cs typeface="Arial" pitchFamily="34" charset="0"/>
              </a:rPr>
              <a:t>Transfer Line:	</a:t>
            </a:r>
            <a:r>
              <a:rPr lang="en-GB" sz="2000" dirty="0" smtClean="0">
                <a:solidFill>
                  <a:srgbClr val="000000"/>
                </a:solidFill>
                <a:latin typeface="Arial" pitchFamily="34" charset="0"/>
                <a:cs typeface="Arial" pitchFamily="34" charset="0"/>
              </a:rPr>
              <a:t>	200 °C</a:t>
            </a:r>
            <a:r>
              <a:rPr lang="en-GB" sz="2000" dirty="0">
                <a:solidFill>
                  <a:srgbClr val="000000"/>
                </a:solidFill>
                <a:latin typeface="Arial" pitchFamily="34" charset="0"/>
                <a:cs typeface="Arial" pitchFamily="34" charset="0"/>
              </a:rPr>
              <a:t>	</a:t>
            </a:r>
          </a:p>
          <a:p>
            <a:r>
              <a:rPr lang="en-GB" sz="2000" dirty="0">
                <a:solidFill>
                  <a:srgbClr val="000000"/>
                </a:solidFill>
                <a:latin typeface="Arial" pitchFamily="34" charset="0"/>
                <a:cs typeface="Arial" pitchFamily="34" charset="0"/>
              </a:rPr>
              <a:t>Equilibration time:	30 min 	</a:t>
            </a:r>
          </a:p>
          <a:p>
            <a:r>
              <a:rPr lang="en-GB" sz="2000" dirty="0">
                <a:solidFill>
                  <a:srgbClr val="000000"/>
                </a:solidFill>
                <a:latin typeface="Arial" pitchFamily="34" charset="0"/>
                <a:cs typeface="Arial" pitchFamily="34" charset="0"/>
              </a:rPr>
              <a:t>Pressurize time:	</a:t>
            </a:r>
            <a:r>
              <a:rPr lang="en-GB" sz="2000" dirty="0" smtClean="0">
                <a:solidFill>
                  <a:srgbClr val="000000"/>
                </a:solidFill>
                <a:latin typeface="Arial" pitchFamily="34" charset="0"/>
                <a:cs typeface="Arial" pitchFamily="34" charset="0"/>
              </a:rPr>
              <a:t>	0.1 min</a:t>
            </a:r>
          </a:p>
          <a:p>
            <a:r>
              <a:rPr lang="en-GB" sz="2000" dirty="0" smtClean="0">
                <a:solidFill>
                  <a:srgbClr val="000000"/>
                </a:solidFill>
                <a:latin typeface="Arial" pitchFamily="34" charset="0"/>
                <a:cs typeface="Arial" pitchFamily="34" charset="0"/>
              </a:rPr>
              <a:t>Pressure:		100 </a:t>
            </a:r>
            <a:r>
              <a:rPr lang="en-GB" sz="2000" dirty="0" err="1" smtClean="0">
                <a:solidFill>
                  <a:srgbClr val="000000"/>
                </a:solidFill>
                <a:latin typeface="Arial" pitchFamily="34" charset="0"/>
                <a:cs typeface="Arial" pitchFamily="34" charset="0"/>
              </a:rPr>
              <a:t>kPa</a:t>
            </a:r>
            <a:r>
              <a:rPr lang="en-GB" sz="2000" dirty="0" smtClean="0">
                <a:solidFill>
                  <a:srgbClr val="000000"/>
                </a:solidFill>
                <a:latin typeface="Arial" pitchFamily="34" charset="0"/>
                <a:cs typeface="Arial" pitchFamily="34" charset="0"/>
              </a:rPr>
              <a:t> </a:t>
            </a:r>
            <a:r>
              <a:rPr lang="en-GB" sz="2000" dirty="0">
                <a:solidFill>
                  <a:srgbClr val="000000"/>
                </a:solidFill>
                <a:latin typeface="Arial" pitchFamily="34" charset="0"/>
                <a:cs typeface="Arial" pitchFamily="34" charset="0"/>
              </a:rPr>
              <a:t>	</a:t>
            </a:r>
          </a:p>
          <a:p>
            <a:r>
              <a:rPr lang="en-US" sz="2000" dirty="0">
                <a:solidFill>
                  <a:srgbClr val="000000"/>
                </a:solidFill>
                <a:latin typeface="Arial" pitchFamily="34" charset="0"/>
                <a:cs typeface="Arial" pitchFamily="34" charset="0"/>
              </a:rPr>
              <a:t>Loop fill time:	</a:t>
            </a:r>
            <a:r>
              <a:rPr lang="en-US" sz="2000" dirty="0" smtClean="0">
                <a:solidFill>
                  <a:srgbClr val="000000"/>
                </a:solidFill>
                <a:latin typeface="Arial" pitchFamily="34" charset="0"/>
                <a:cs typeface="Arial" pitchFamily="34" charset="0"/>
              </a:rPr>
              <a:t>	0.1 </a:t>
            </a:r>
            <a:r>
              <a:rPr lang="en-US" sz="2000" dirty="0">
                <a:solidFill>
                  <a:srgbClr val="000000"/>
                </a:solidFill>
                <a:latin typeface="Arial" pitchFamily="34" charset="0"/>
                <a:cs typeface="Arial" pitchFamily="34" charset="0"/>
              </a:rPr>
              <a:t>min 	</a:t>
            </a:r>
          </a:p>
          <a:p>
            <a:r>
              <a:rPr lang="en-US" sz="2000" dirty="0">
                <a:solidFill>
                  <a:srgbClr val="000000"/>
                </a:solidFill>
                <a:latin typeface="Arial" pitchFamily="34" charset="0"/>
                <a:cs typeface="Arial" pitchFamily="34" charset="0"/>
              </a:rPr>
              <a:t>Loop equilibration </a:t>
            </a:r>
            <a:r>
              <a:rPr lang="en-US" sz="2000" dirty="0" smtClean="0">
                <a:solidFill>
                  <a:srgbClr val="000000"/>
                </a:solidFill>
                <a:latin typeface="Arial" pitchFamily="34" charset="0"/>
                <a:cs typeface="Arial" pitchFamily="34" charset="0"/>
              </a:rPr>
              <a:t>time:	0.1 </a:t>
            </a:r>
            <a:r>
              <a:rPr lang="en-US" sz="2000" dirty="0">
                <a:solidFill>
                  <a:srgbClr val="000000"/>
                </a:solidFill>
                <a:latin typeface="Arial" pitchFamily="34" charset="0"/>
                <a:cs typeface="Arial" pitchFamily="34" charset="0"/>
              </a:rPr>
              <a:t>min 	</a:t>
            </a:r>
          </a:p>
          <a:p>
            <a:r>
              <a:rPr lang="en-GB" sz="2000" dirty="0">
                <a:solidFill>
                  <a:srgbClr val="000000"/>
                </a:solidFill>
                <a:latin typeface="Arial" pitchFamily="34" charset="0"/>
                <a:cs typeface="Arial" pitchFamily="34" charset="0"/>
              </a:rPr>
              <a:t>Injection time:	</a:t>
            </a:r>
            <a:r>
              <a:rPr lang="en-GB" sz="2000" dirty="0" smtClean="0">
                <a:solidFill>
                  <a:srgbClr val="000000"/>
                </a:solidFill>
                <a:latin typeface="Arial" pitchFamily="34" charset="0"/>
                <a:cs typeface="Arial" pitchFamily="34" charset="0"/>
              </a:rPr>
              <a:t>	1 </a:t>
            </a:r>
            <a:r>
              <a:rPr lang="en-GB" sz="2000" dirty="0">
                <a:solidFill>
                  <a:srgbClr val="000000"/>
                </a:solidFill>
                <a:latin typeface="Arial" pitchFamily="34" charset="0"/>
                <a:cs typeface="Arial" pitchFamily="34" charset="0"/>
              </a:rPr>
              <a:t>min 	</a:t>
            </a:r>
          </a:p>
          <a:p>
            <a:r>
              <a:rPr lang="nl-NL" sz="2000" dirty="0">
                <a:solidFill>
                  <a:srgbClr val="000000"/>
                </a:solidFill>
                <a:latin typeface="Arial" pitchFamily="34" charset="0"/>
                <a:cs typeface="Arial" pitchFamily="34" charset="0"/>
              </a:rPr>
              <a:t>Loop injection volume:	1 ml 	</a:t>
            </a:r>
          </a:p>
          <a:p>
            <a:r>
              <a:rPr lang="en-GB" sz="2000" dirty="0">
                <a:solidFill>
                  <a:srgbClr val="000000"/>
                </a:solidFill>
                <a:latin typeface="Arial" pitchFamily="34" charset="0"/>
                <a:cs typeface="Arial" pitchFamily="34" charset="0"/>
              </a:rPr>
              <a:t>Shake:	</a:t>
            </a:r>
            <a:r>
              <a:rPr lang="en-GB" sz="2000" dirty="0" smtClean="0">
                <a:solidFill>
                  <a:srgbClr val="000000"/>
                </a:solidFill>
                <a:latin typeface="Arial" pitchFamily="34" charset="0"/>
                <a:cs typeface="Arial" pitchFamily="34" charset="0"/>
              </a:rPr>
              <a:t>		 low</a:t>
            </a:r>
            <a:r>
              <a:rPr lang="en-GB" sz="2000" dirty="0">
                <a:latin typeface="Arial" pitchFamily="34" charset="0"/>
                <a:cs typeface="Arial" pitchFamily="34" charset="0"/>
              </a:rPr>
              <a:t>	</a:t>
            </a:r>
          </a:p>
        </p:txBody>
      </p:sp>
      <p:pic>
        <p:nvPicPr>
          <p:cNvPr id="6" name="Picture 2" descr="C:\Users\u718914\AppData\Local\Microsoft\Windows\Temporary Internet Files\Content.Outlook\R6I05OCT\WP_000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164159"/>
            <a:ext cx="2771149" cy="369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6899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2400" dirty="0">
                <a:latin typeface="Arial" pitchFamily="34" charset="0"/>
                <a:cs typeface="Arial" pitchFamily="34" charset="0"/>
              </a:rPr>
              <a:t>Headspace GC-FID</a:t>
            </a:r>
            <a:br>
              <a:rPr lang="en-US" sz="2400" dirty="0">
                <a:latin typeface="Arial" pitchFamily="34" charset="0"/>
                <a:cs typeface="Arial" pitchFamily="34" charset="0"/>
              </a:rPr>
            </a:br>
            <a:r>
              <a:rPr lang="en-US" sz="2400" dirty="0">
                <a:latin typeface="Arial" pitchFamily="34" charset="0"/>
                <a:cs typeface="Arial" pitchFamily="34" charset="0"/>
              </a:rPr>
              <a:t>Chromatography Parameters</a:t>
            </a:r>
            <a:endParaRPr lang="en-GB" sz="2400" dirty="0" smtClean="0"/>
          </a:p>
        </p:txBody>
      </p:sp>
      <p:sp>
        <p:nvSpPr>
          <p:cNvPr id="9220" name="Rectangle 3"/>
          <p:cNvSpPr txBox="1">
            <a:spLocks noChangeArrowheads="1"/>
          </p:cNvSpPr>
          <p:nvPr/>
        </p:nvSpPr>
        <p:spPr bwMode="auto">
          <a:xfrm>
            <a:off x="395288" y="980728"/>
            <a:ext cx="860742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buClr>
                <a:schemeClr val="tx2"/>
              </a:buClr>
            </a:pPr>
            <a:endParaRPr lang="en-US" sz="1800" dirty="0">
              <a:solidFill>
                <a:srgbClr val="000000"/>
              </a:solidFill>
            </a:endParaRPr>
          </a:p>
          <a:p>
            <a:pPr eaLnBrk="1" hangingPunct="1"/>
            <a:endParaRPr lang="en-US" sz="1800" dirty="0">
              <a:solidFill>
                <a:srgbClr val="000000"/>
              </a:solidFill>
            </a:endParaRPr>
          </a:p>
          <a:p>
            <a:pPr eaLnBrk="1" hangingPunct="1"/>
            <a:r>
              <a:rPr lang="en-US" sz="1600" dirty="0"/>
              <a:t>	</a:t>
            </a:r>
          </a:p>
          <a:p>
            <a:pPr eaLnBrk="1" hangingPunct="1"/>
            <a:endParaRPr lang="en-US" sz="1600" dirty="0"/>
          </a:p>
          <a:p>
            <a:pPr eaLnBrk="1" hangingPunct="1">
              <a:buClr>
                <a:schemeClr val="tx2"/>
              </a:buClr>
            </a:pPr>
            <a:endParaRPr lang="en-GB" sz="1600" dirty="0"/>
          </a:p>
        </p:txBody>
      </p:sp>
      <p:sp>
        <p:nvSpPr>
          <p:cNvPr id="5" name="Rectangle 4"/>
          <p:cNvSpPr/>
          <p:nvPr/>
        </p:nvSpPr>
        <p:spPr>
          <a:xfrm>
            <a:off x="323528" y="1170208"/>
            <a:ext cx="8280920" cy="4093428"/>
          </a:xfrm>
          <a:prstGeom prst="rect">
            <a:avLst/>
          </a:prstGeom>
        </p:spPr>
        <p:txBody>
          <a:bodyPr wrap="square">
            <a:spAutoFit/>
          </a:bodyPr>
          <a:lstStyle/>
          <a:p>
            <a:r>
              <a:rPr lang="en-GB" sz="2000" dirty="0" smtClean="0">
                <a:solidFill>
                  <a:srgbClr val="000000"/>
                </a:solidFill>
                <a:latin typeface="Arial" pitchFamily="34" charset="0"/>
                <a:cs typeface="Arial" pitchFamily="34" charset="0"/>
              </a:rPr>
              <a:t>Gas </a:t>
            </a:r>
            <a:r>
              <a:rPr lang="en-GB" sz="2000" dirty="0">
                <a:solidFill>
                  <a:srgbClr val="000000"/>
                </a:solidFill>
                <a:latin typeface="Arial" pitchFamily="34" charset="0"/>
                <a:cs typeface="Arial" pitchFamily="34" charset="0"/>
              </a:rPr>
              <a:t>Chromatograph:	Agilent 6890A 	</a:t>
            </a:r>
          </a:p>
          <a:p>
            <a:r>
              <a:rPr lang="en-GB" sz="2000" dirty="0">
                <a:solidFill>
                  <a:srgbClr val="000000"/>
                </a:solidFill>
                <a:latin typeface="Arial" pitchFamily="34" charset="0"/>
                <a:cs typeface="Arial" pitchFamily="34" charset="0"/>
              </a:rPr>
              <a:t>Detector:		FID</a:t>
            </a:r>
          </a:p>
          <a:p>
            <a:r>
              <a:rPr lang="en-US" sz="2000" dirty="0">
                <a:solidFill>
                  <a:srgbClr val="000000"/>
                </a:solidFill>
                <a:latin typeface="Arial" pitchFamily="34" charset="0"/>
                <a:cs typeface="Arial" pitchFamily="34" charset="0"/>
              </a:rPr>
              <a:t>Column:		J&amp;W DB-624, 30 m, 0.32 mm </a:t>
            </a:r>
            <a:r>
              <a:rPr lang="en-US" sz="2000" dirty="0" err="1">
                <a:solidFill>
                  <a:srgbClr val="000000"/>
                </a:solidFill>
                <a:latin typeface="Arial" pitchFamily="34" charset="0"/>
                <a:cs typeface="Arial" pitchFamily="34" charset="0"/>
              </a:rPr>
              <a:t>i.d.</a:t>
            </a:r>
            <a:r>
              <a:rPr lang="en-US" sz="2000" dirty="0">
                <a:solidFill>
                  <a:srgbClr val="000000"/>
                </a:solidFill>
                <a:latin typeface="Arial" pitchFamily="34" charset="0"/>
                <a:cs typeface="Arial" pitchFamily="34" charset="0"/>
              </a:rPr>
              <a:t>, 1,8 µm film	</a:t>
            </a:r>
          </a:p>
          <a:p>
            <a:r>
              <a:rPr lang="en-GB" sz="2000" dirty="0" smtClean="0">
                <a:solidFill>
                  <a:srgbClr val="000000"/>
                </a:solidFill>
                <a:latin typeface="Arial" pitchFamily="34" charset="0"/>
                <a:cs typeface="Arial" pitchFamily="34" charset="0"/>
              </a:rPr>
              <a:t>Column </a:t>
            </a:r>
            <a:r>
              <a:rPr lang="en-GB" sz="2000" dirty="0">
                <a:solidFill>
                  <a:srgbClr val="000000"/>
                </a:solidFill>
                <a:latin typeface="Arial" pitchFamily="34" charset="0"/>
                <a:cs typeface="Arial" pitchFamily="34" charset="0"/>
              </a:rPr>
              <a:t>temperature:	50°C, </a:t>
            </a:r>
            <a:r>
              <a:rPr lang="en-GB" sz="2000" dirty="0" smtClean="0">
                <a:solidFill>
                  <a:srgbClr val="000000"/>
                </a:solidFill>
                <a:latin typeface="Arial" pitchFamily="34" charset="0"/>
                <a:cs typeface="Arial" pitchFamily="34" charset="0"/>
              </a:rPr>
              <a:t>hold 2 min,</a:t>
            </a:r>
            <a:r>
              <a:rPr lang="en-GB" sz="2000" dirty="0">
                <a:solidFill>
                  <a:srgbClr val="000000"/>
                </a:solidFill>
                <a:latin typeface="Arial" pitchFamily="34" charset="0"/>
                <a:cs typeface="Arial" pitchFamily="34" charset="0"/>
              </a:rPr>
              <a:t/>
            </a:r>
            <a:br>
              <a:rPr lang="en-GB" sz="2000" dirty="0">
                <a:solidFill>
                  <a:srgbClr val="000000"/>
                </a:solidFill>
                <a:latin typeface="Arial" pitchFamily="34" charset="0"/>
                <a:cs typeface="Arial" pitchFamily="34" charset="0"/>
              </a:rPr>
            </a:br>
            <a:r>
              <a:rPr lang="en-GB" sz="2000" dirty="0">
                <a:solidFill>
                  <a:srgbClr val="000000"/>
                </a:solidFill>
                <a:latin typeface="Arial" pitchFamily="34" charset="0"/>
                <a:cs typeface="Arial" pitchFamily="34" charset="0"/>
              </a:rPr>
              <a:t>			50 </a:t>
            </a:r>
            <a:r>
              <a:rPr lang="en-GB" sz="2000" dirty="0" smtClean="0">
                <a:solidFill>
                  <a:srgbClr val="000000"/>
                </a:solidFill>
                <a:latin typeface="Arial" pitchFamily="34" charset="0"/>
                <a:cs typeface="Arial" pitchFamily="34" charset="0"/>
              </a:rPr>
              <a:t>–110°C </a:t>
            </a:r>
            <a:r>
              <a:rPr lang="en-GB" sz="2000" dirty="0">
                <a:solidFill>
                  <a:srgbClr val="000000"/>
                </a:solidFill>
                <a:latin typeface="Arial" pitchFamily="34" charset="0"/>
                <a:cs typeface="Arial" pitchFamily="34" charset="0"/>
              </a:rPr>
              <a:t>heating rate </a:t>
            </a:r>
            <a:r>
              <a:rPr lang="en-GB" sz="2000" dirty="0" smtClean="0">
                <a:solidFill>
                  <a:srgbClr val="000000"/>
                </a:solidFill>
                <a:latin typeface="Arial" pitchFamily="34" charset="0"/>
                <a:cs typeface="Arial" pitchFamily="34" charset="0"/>
              </a:rPr>
              <a:t>3°C/min,</a:t>
            </a:r>
            <a:r>
              <a:rPr lang="en-GB" sz="2000" dirty="0">
                <a:solidFill>
                  <a:srgbClr val="000000"/>
                </a:solidFill>
                <a:latin typeface="Arial" pitchFamily="34" charset="0"/>
                <a:cs typeface="Arial" pitchFamily="34" charset="0"/>
              </a:rPr>
              <a:t/>
            </a:r>
            <a:br>
              <a:rPr lang="en-GB" sz="2000" dirty="0">
                <a:solidFill>
                  <a:srgbClr val="000000"/>
                </a:solidFill>
                <a:latin typeface="Arial" pitchFamily="34" charset="0"/>
                <a:cs typeface="Arial" pitchFamily="34" charset="0"/>
              </a:rPr>
            </a:br>
            <a:r>
              <a:rPr lang="en-GB" sz="2000" dirty="0">
                <a:solidFill>
                  <a:srgbClr val="000000"/>
                </a:solidFill>
                <a:latin typeface="Arial" pitchFamily="34" charset="0"/>
                <a:cs typeface="Arial" pitchFamily="34" charset="0"/>
              </a:rPr>
              <a:t>			</a:t>
            </a:r>
            <a:r>
              <a:rPr lang="en-GB" sz="2000" dirty="0" smtClean="0">
                <a:solidFill>
                  <a:srgbClr val="000000"/>
                </a:solidFill>
                <a:latin typeface="Arial" pitchFamily="34" charset="0"/>
                <a:cs typeface="Arial" pitchFamily="34" charset="0"/>
              </a:rPr>
              <a:t>110 – 240°C</a:t>
            </a:r>
            <a:r>
              <a:rPr lang="en-GB" sz="2000" dirty="0" smtClean="0">
                <a:latin typeface="Arial" pitchFamily="34" charset="0"/>
                <a:cs typeface="Arial" pitchFamily="34" charset="0"/>
              </a:rPr>
              <a:t>,</a:t>
            </a:r>
            <a:r>
              <a:rPr lang="en-GB" sz="2000" dirty="0" smtClean="0">
                <a:solidFill>
                  <a:srgbClr val="000000"/>
                </a:solidFill>
                <a:latin typeface="Arial" pitchFamily="34" charset="0"/>
                <a:cs typeface="Arial" pitchFamily="34" charset="0"/>
              </a:rPr>
              <a:t> </a:t>
            </a:r>
            <a:r>
              <a:rPr lang="en-GB" sz="2000" dirty="0">
                <a:solidFill>
                  <a:srgbClr val="000000"/>
                </a:solidFill>
                <a:latin typeface="Arial" pitchFamily="34" charset="0"/>
                <a:cs typeface="Arial" pitchFamily="34" charset="0"/>
              </a:rPr>
              <a:t>heating rate </a:t>
            </a:r>
            <a:r>
              <a:rPr lang="en-GB" sz="2000" dirty="0" smtClean="0">
                <a:solidFill>
                  <a:srgbClr val="000000"/>
                </a:solidFill>
                <a:latin typeface="Arial" pitchFamily="34" charset="0"/>
                <a:cs typeface="Arial" pitchFamily="34" charset="0"/>
              </a:rPr>
              <a:t>40°C/min, 2 min hold</a:t>
            </a:r>
            <a:br>
              <a:rPr lang="en-GB" sz="2000" dirty="0" smtClean="0">
                <a:solidFill>
                  <a:srgbClr val="000000"/>
                </a:solidFill>
                <a:latin typeface="Arial" pitchFamily="34" charset="0"/>
                <a:cs typeface="Arial" pitchFamily="34" charset="0"/>
              </a:rPr>
            </a:br>
            <a:r>
              <a:rPr lang="en-GB" sz="2000" dirty="0">
                <a:solidFill>
                  <a:srgbClr val="000000"/>
                </a:solidFill>
                <a:latin typeface="Arial" pitchFamily="34" charset="0"/>
                <a:cs typeface="Arial" pitchFamily="34" charset="0"/>
              </a:rPr>
              <a:t>	</a:t>
            </a:r>
          </a:p>
          <a:p>
            <a:r>
              <a:rPr lang="en-GB" sz="2000" dirty="0">
                <a:solidFill>
                  <a:srgbClr val="000000"/>
                </a:solidFill>
                <a:latin typeface="Arial" pitchFamily="34" charset="0"/>
                <a:cs typeface="Arial" pitchFamily="34" charset="0"/>
              </a:rPr>
              <a:t>Detector temperature:	</a:t>
            </a:r>
            <a:r>
              <a:rPr lang="en-GB" sz="2000" dirty="0" smtClean="0">
                <a:solidFill>
                  <a:srgbClr val="000000"/>
                </a:solidFill>
                <a:latin typeface="Arial" pitchFamily="34" charset="0"/>
                <a:cs typeface="Arial" pitchFamily="34" charset="0"/>
              </a:rPr>
              <a:t>300°C</a:t>
            </a:r>
            <a:r>
              <a:rPr lang="en-GB" sz="2000" dirty="0">
                <a:solidFill>
                  <a:srgbClr val="000000"/>
                </a:solidFill>
                <a:latin typeface="Arial" pitchFamily="34" charset="0"/>
                <a:cs typeface="Arial" pitchFamily="34" charset="0"/>
              </a:rPr>
              <a:t>	</a:t>
            </a:r>
          </a:p>
          <a:p>
            <a:r>
              <a:rPr lang="en-GB" sz="2000" dirty="0">
                <a:solidFill>
                  <a:srgbClr val="000000"/>
                </a:solidFill>
                <a:latin typeface="Arial" pitchFamily="34" charset="0"/>
                <a:cs typeface="Arial" pitchFamily="34" charset="0"/>
              </a:rPr>
              <a:t>Injector temperature:	220°C	</a:t>
            </a:r>
          </a:p>
          <a:p>
            <a:r>
              <a:rPr lang="en-GB" sz="2000" dirty="0">
                <a:solidFill>
                  <a:srgbClr val="000000"/>
                </a:solidFill>
                <a:latin typeface="Arial" pitchFamily="34" charset="0"/>
                <a:cs typeface="Arial" pitchFamily="34" charset="0"/>
              </a:rPr>
              <a:t>Split ratio:		20:1</a:t>
            </a:r>
            <a:r>
              <a:rPr lang="en-US" sz="2000" dirty="0">
                <a:solidFill>
                  <a:srgbClr val="000000"/>
                </a:solidFill>
                <a:latin typeface="Arial" pitchFamily="34" charset="0"/>
                <a:cs typeface="Arial" pitchFamily="34" charset="0"/>
              </a:rPr>
              <a:t>	</a:t>
            </a:r>
          </a:p>
          <a:p>
            <a:r>
              <a:rPr lang="en-GB" sz="2000" dirty="0">
                <a:solidFill>
                  <a:srgbClr val="000000"/>
                </a:solidFill>
                <a:latin typeface="Arial" pitchFamily="34" charset="0"/>
                <a:cs typeface="Arial" pitchFamily="34" charset="0"/>
              </a:rPr>
              <a:t>Carrier gas:		</a:t>
            </a:r>
            <a:r>
              <a:rPr lang="de-CH" sz="2000" dirty="0">
                <a:solidFill>
                  <a:srgbClr val="000000"/>
                </a:solidFill>
                <a:latin typeface="Arial" pitchFamily="34" charset="0"/>
                <a:cs typeface="Arial" pitchFamily="34" charset="0"/>
              </a:rPr>
              <a:t>Helium, 2.0 ml / minute (constant flow)</a:t>
            </a:r>
            <a:endParaRPr lang="en-US" sz="2000" dirty="0">
              <a:solidFill>
                <a:srgbClr val="000000"/>
              </a:solidFill>
              <a:latin typeface="Arial" pitchFamily="34" charset="0"/>
              <a:cs typeface="Arial" pitchFamily="34" charset="0"/>
            </a:endParaRPr>
          </a:p>
          <a:p>
            <a:r>
              <a:rPr lang="en-GB" sz="2000" dirty="0">
                <a:solidFill>
                  <a:srgbClr val="000000"/>
                </a:solidFill>
                <a:latin typeface="Arial" pitchFamily="34" charset="0"/>
                <a:cs typeface="Arial" pitchFamily="34" charset="0"/>
              </a:rPr>
              <a:t>Make-up gas:		</a:t>
            </a:r>
            <a:r>
              <a:rPr lang="de-CH" sz="2000" dirty="0">
                <a:solidFill>
                  <a:srgbClr val="000000"/>
                </a:solidFill>
                <a:latin typeface="Arial" pitchFamily="34" charset="0"/>
                <a:cs typeface="Arial" pitchFamily="34" charset="0"/>
              </a:rPr>
              <a:t>Nitrogen, 30 ml / minute</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24563821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dirty="0">
                <a:latin typeface="Arial" pitchFamily="34" charset="0"/>
                <a:cs typeface="Arial" pitchFamily="34" charset="0"/>
              </a:rPr>
              <a:t>Chromatograms Headspace GC-FID</a:t>
            </a:r>
            <a:endParaRPr lang="en-GB" sz="2400" dirty="0" smtClean="0"/>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sp>
        <p:nvSpPr>
          <p:cNvPr id="9" name="Rectangle 5"/>
          <p:cNvSpPr/>
          <p:nvPr/>
        </p:nvSpPr>
        <p:spPr>
          <a:xfrm>
            <a:off x="611560" y="904201"/>
            <a:ext cx="8326174" cy="400110"/>
          </a:xfrm>
          <a:prstGeom prst="rect">
            <a:avLst/>
          </a:prstGeom>
        </p:spPr>
        <p:txBody>
          <a:bodyPr wrap="square">
            <a:spAutoFit/>
          </a:bodyPr>
          <a:lstStyle/>
          <a:p>
            <a:endParaRPr lang="en-GB" sz="2000" dirty="0">
              <a:solidFill>
                <a:srgbClr val="000000"/>
              </a:solidFill>
              <a:latin typeface="Arial" pitchFamily="34" charset="0"/>
              <a:cs typeface="Arial" pitchFamily="34" charset="0"/>
            </a:endParaRPr>
          </a:p>
        </p:txBody>
      </p:sp>
      <p:sp>
        <p:nvSpPr>
          <p:cNvPr id="7" name="Textfeld 6"/>
          <p:cNvSpPr txBox="1"/>
          <p:nvPr/>
        </p:nvSpPr>
        <p:spPr>
          <a:xfrm>
            <a:off x="539552" y="971047"/>
            <a:ext cx="2952328" cy="3785652"/>
          </a:xfrm>
          <a:prstGeom prst="rect">
            <a:avLst/>
          </a:prstGeom>
          <a:noFill/>
        </p:spPr>
        <p:txBody>
          <a:bodyPr wrap="square" rtlCol="0">
            <a:spAutoFit/>
          </a:bodyPr>
          <a:lstStyle/>
          <a:p>
            <a:r>
              <a:rPr lang="de-CH" sz="2000" b="1" dirty="0" smtClean="0">
                <a:latin typeface="Arial" pitchFamily="34" charset="0"/>
                <a:cs typeface="Arial" pitchFamily="34" charset="0"/>
              </a:rPr>
              <a:t>SC-</a:t>
            </a:r>
            <a:r>
              <a:rPr lang="de-CH" sz="2000" b="1" dirty="0" err="1" smtClean="0">
                <a:latin typeface="Arial" pitchFamily="34" charset="0"/>
                <a:cs typeface="Arial" pitchFamily="34" charset="0"/>
              </a:rPr>
              <a:t>formulation</a:t>
            </a:r>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a:t>
            </a:r>
            <a:r>
              <a:rPr lang="de-CH" sz="2000" b="1" dirty="0">
                <a:latin typeface="Arial" pitchFamily="34" charset="0"/>
                <a:cs typeface="Arial" pitchFamily="34" charset="0"/>
              </a:rPr>
              <a:t>Level </a:t>
            </a:r>
            <a:r>
              <a:rPr lang="de-CH" sz="2000" b="1" dirty="0" smtClean="0">
                <a:latin typeface="Arial" pitchFamily="34" charset="0"/>
                <a:cs typeface="Arial" pitchFamily="34" charset="0"/>
              </a:rPr>
              <a:t>1)</a:t>
            </a: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endParaRPr lang="de-CH" sz="2000" b="1" dirty="0">
              <a:latin typeface="Arial" pitchFamily="34" charset="0"/>
              <a:cs typeface="Arial" pitchFamily="34" charset="0"/>
            </a:endParaRPr>
          </a:p>
          <a:p>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EC-</a:t>
            </a:r>
            <a:r>
              <a:rPr lang="de-CH" sz="2000" b="1" dirty="0" err="1" smtClean="0">
                <a:latin typeface="Arial" pitchFamily="34" charset="0"/>
                <a:cs typeface="Arial" pitchFamily="34" charset="0"/>
              </a:rPr>
              <a:t>formulation</a:t>
            </a:r>
            <a:endParaRPr lang="de-CH" sz="2000" b="1" dirty="0" smtClean="0">
              <a:latin typeface="Arial" pitchFamily="34" charset="0"/>
              <a:cs typeface="Arial" pitchFamily="34" charset="0"/>
            </a:endParaRPr>
          </a:p>
          <a:p>
            <a:r>
              <a:rPr lang="de-CH" sz="2000" b="1" dirty="0" smtClean="0">
                <a:latin typeface="Arial" pitchFamily="34" charset="0"/>
                <a:cs typeface="Arial" pitchFamily="34" charset="0"/>
              </a:rPr>
              <a:t>(</a:t>
            </a:r>
            <a:r>
              <a:rPr lang="de-CH" sz="2000" b="1" dirty="0">
                <a:latin typeface="Arial" pitchFamily="34" charset="0"/>
                <a:cs typeface="Arial" pitchFamily="34" charset="0"/>
              </a:rPr>
              <a:t>Level </a:t>
            </a:r>
            <a:r>
              <a:rPr lang="de-CH" sz="2000" b="1" dirty="0" smtClean="0">
                <a:latin typeface="Arial" pitchFamily="34" charset="0"/>
                <a:cs typeface="Arial" pitchFamily="34" charset="0"/>
              </a:rPr>
              <a:t>1)</a:t>
            </a:r>
            <a:endParaRPr lang="de-CH" sz="2000" b="1" dirty="0">
              <a:latin typeface="Arial" pitchFamily="34" charset="0"/>
              <a:cs typeface="Arial" pitchFamily="34" charset="0"/>
            </a:endParaRPr>
          </a:p>
        </p:txBody>
      </p:sp>
      <p:pic>
        <p:nvPicPr>
          <p:cNvPr id="5529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501008"/>
            <a:ext cx="537384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904201"/>
            <a:ext cx="5350862" cy="25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50875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2400" dirty="0">
                <a:latin typeface="Arial" pitchFamily="34" charset="0"/>
                <a:cs typeface="Arial" pitchFamily="34" charset="0"/>
              </a:rPr>
              <a:t>PAL-</a:t>
            </a:r>
            <a:r>
              <a:rPr lang="en-US" sz="2400" dirty="0" err="1">
                <a:latin typeface="Arial" pitchFamily="34" charset="0"/>
                <a:cs typeface="Arial" pitchFamily="34" charset="0"/>
              </a:rPr>
              <a:t>Autosampler</a:t>
            </a:r>
            <a:r>
              <a:rPr lang="en-US" sz="2400" dirty="0">
                <a:latin typeface="Arial" pitchFamily="34" charset="0"/>
                <a:cs typeface="Arial" pitchFamily="34" charset="0"/>
              </a:rPr>
              <a:t> Parameters</a:t>
            </a:r>
            <a:br>
              <a:rPr lang="en-US" sz="2400" dirty="0">
                <a:latin typeface="Arial" pitchFamily="34" charset="0"/>
                <a:cs typeface="Arial" pitchFamily="34" charset="0"/>
              </a:rPr>
            </a:br>
            <a:r>
              <a:rPr lang="en-US" sz="2400" dirty="0">
                <a:latin typeface="Arial" pitchFamily="34" charset="0"/>
                <a:cs typeface="Arial" pitchFamily="34" charset="0"/>
              </a:rPr>
              <a:t>Gastight Syringe</a:t>
            </a:r>
            <a:endParaRPr lang="en-GB" sz="2400" dirty="0" smtClean="0"/>
          </a:p>
        </p:txBody>
      </p:sp>
      <p:sp>
        <p:nvSpPr>
          <p:cNvPr id="9220" name="Rectangle 3"/>
          <p:cNvSpPr txBox="1">
            <a:spLocks noChangeArrowheads="1"/>
          </p:cNvSpPr>
          <p:nvPr/>
        </p:nvSpPr>
        <p:spPr bwMode="auto">
          <a:xfrm>
            <a:off x="395288" y="980728"/>
            <a:ext cx="860742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r>
              <a:rPr lang="de-CH" sz="2000" dirty="0">
                <a:latin typeface="Arial" pitchFamily="34" charset="0"/>
                <a:cs typeface="Arial" pitchFamily="34" charset="0"/>
              </a:rPr>
              <a:t>Incubation Temperature (°C) 		100</a:t>
            </a:r>
          </a:p>
          <a:p>
            <a:r>
              <a:rPr lang="de-CH" sz="2000" dirty="0">
                <a:latin typeface="Arial" pitchFamily="34" charset="0"/>
                <a:cs typeface="Arial" pitchFamily="34" charset="0"/>
              </a:rPr>
              <a:t>Incubation Time (s)			1800</a:t>
            </a:r>
          </a:p>
          <a:p>
            <a:r>
              <a:rPr lang="de-CH" sz="2000" dirty="0">
                <a:latin typeface="Arial" pitchFamily="34" charset="0"/>
                <a:cs typeface="Arial" pitchFamily="34" charset="0"/>
              </a:rPr>
              <a:t>Syringe Temperature (°C)		</a:t>
            </a:r>
            <a:r>
              <a:rPr lang="de-CH" sz="2000" dirty="0" smtClean="0">
                <a:latin typeface="Arial" pitchFamily="34" charset="0"/>
                <a:cs typeface="Arial" pitchFamily="34" charset="0"/>
              </a:rPr>
              <a:t>110</a:t>
            </a:r>
            <a:endParaRPr lang="de-CH" sz="2000" dirty="0">
              <a:latin typeface="Arial" pitchFamily="34" charset="0"/>
              <a:cs typeface="Arial" pitchFamily="34" charset="0"/>
            </a:endParaRPr>
          </a:p>
          <a:p>
            <a:r>
              <a:rPr lang="de-CH" sz="2000" dirty="0">
                <a:latin typeface="Arial" pitchFamily="34" charset="0"/>
                <a:cs typeface="Arial" pitchFamily="34" charset="0"/>
              </a:rPr>
              <a:t>Agitator Speed (rpm)			500</a:t>
            </a:r>
          </a:p>
          <a:p>
            <a:r>
              <a:rPr lang="de-CH" sz="2000" dirty="0">
                <a:latin typeface="Arial" pitchFamily="34" charset="0"/>
                <a:cs typeface="Arial" pitchFamily="34" charset="0"/>
              </a:rPr>
              <a:t>Fill Speed (ul/s)			</a:t>
            </a:r>
            <a:r>
              <a:rPr lang="de-CH" sz="2000" dirty="0" smtClean="0">
                <a:latin typeface="Arial" pitchFamily="34" charset="0"/>
                <a:cs typeface="Arial" pitchFamily="34" charset="0"/>
              </a:rPr>
              <a:t>	100</a:t>
            </a:r>
            <a:endParaRPr lang="de-CH" sz="2000" dirty="0">
              <a:latin typeface="Arial" pitchFamily="34" charset="0"/>
              <a:cs typeface="Arial" pitchFamily="34" charset="0"/>
            </a:endParaRPr>
          </a:p>
          <a:p>
            <a:r>
              <a:rPr lang="de-CH" sz="2000" dirty="0">
                <a:latin typeface="Arial" pitchFamily="34" charset="0"/>
                <a:cs typeface="Arial" pitchFamily="34" charset="0"/>
              </a:rPr>
              <a:t>Fill Strokes				0</a:t>
            </a:r>
          </a:p>
          <a:p>
            <a:r>
              <a:rPr lang="de-CH" sz="2000" dirty="0">
                <a:latin typeface="Arial" pitchFamily="34" charset="0"/>
                <a:cs typeface="Arial" pitchFamily="34" charset="0"/>
              </a:rPr>
              <a:t>Pullup Delay (ms)			</a:t>
            </a:r>
            <a:r>
              <a:rPr lang="de-CH" sz="2000" dirty="0" smtClean="0">
                <a:latin typeface="Arial" pitchFamily="34" charset="0"/>
                <a:cs typeface="Arial" pitchFamily="34" charset="0"/>
              </a:rPr>
              <a:t>6000</a:t>
            </a:r>
            <a:endParaRPr lang="de-CH" sz="2000" dirty="0">
              <a:latin typeface="Arial" pitchFamily="34" charset="0"/>
              <a:cs typeface="Arial" pitchFamily="34" charset="0"/>
            </a:endParaRPr>
          </a:p>
          <a:p>
            <a:r>
              <a:rPr lang="de-CH" sz="2000" dirty="0">
                <a:latin typeface="Arial" pitchFamily="34" charset="0"/>
                <a:cs typeface="Arial" pitchFamily="34" charset="0"/>
              </a:rPr>
              <a:t>Injection Speed (ul/s)			500</a:t>
            </a:r>
          </a:p>
          <a:p>
            <a:r>
              <a:rPr lang="de-CH" sz="2000" dirty="0">
                <a:latin typeface="Arial" pitchFamily="34" charset="0"/>
                <a:cs typeface="Arial" pitchFamily="34" charset="0"/>
              </a:rPr>
              <a:t>Pre Inject Delay (ms)			500</a:t>
            </a:r>
          </a:p>
          <a:p>
            <a:r>
              <a:rPr lang="de-CH" sz="2000" dirty="0">
                <a:latin typeface="Arial" pitchFamily="34" charset="0"/>
                <a:cs typeface="Arial" pitchFamily="34" charset="0"/>
              </a:rPr>
              <a:t>Post Inject Delay (ms)		</a:t>
            </a:r>
            <a:r>
              <a:rPr lang="de-CH" sz="2000" dirty="0" smtClean="0">
                <a:latin typeface="Arial" pitchFamily="34" charset="0"/>
                <a:cs typeface="Arial" pitchFamily="34" charset="0"/>
              </a:rPr>
              <a:t>	500</a:t>
            </a:r>
            <a:endParaRPr lang="de-CH" sz="2000" dirty="0">
              <a:latin typeface="Arial" pitchFamily="34" charset="0"/>
              <a:cs typeface="Arial" pitchFamily="34" charset="0"/>
            </a:endParaRPr>
          </a:p>
          <a:p>
            <a:r>
              <a:rPr lang="de-CH" sz="2000" dirty="0">
                <a:latin typeface="Arial" pitchFamily="34" charset="0"/>
                <a:cs typeface="Arial" pitchFamily="34" charset="0"/>
              </a:rPr>
              <a:t>Flush Time (s)			</a:t>
            </a:r>
            <a:r>
              <a:rPr lang="de-CH" sz="2000" dirty="0" smtClean="0">
                <a:latin typeface="Arial" pitchFamily="34" charset="0"/>
                <a:cs typeface="Arial" pitchFamily="34" charset="0"/>
              </a:rPr>
              <a:t>	90</a:t>
            </a:r>
            <a:endParaRPr lang="de-CH" sz="2000" dirty="0">
              <a:latin typeface="Arial" pitchFamily="34" charset="0"/>
              <a:cs typeface="Arial" pitchFamily="34" charset="0"/>
            </a:endParaRPr>
          </a:p>
        </p:txBody>
      </p:sp>
      <p:sp>
        <p:nvSpPr>
          <p:cNvPr id="5" name="Rectangle 4"/>
          <p:cNvSpPr/>
          <p:nvPr/>
        </p:nvSpPr>
        <p:spPr>
          <a:xfrm>
            <a:off x="323528" y="1170208"/>
            <a:ext cx="8280920" cy="400110"/>
          </a:xfrm>
          <a:prstGeom prst="rect">
            <a:avLst/>
          </a:prstGeom>
        </p:spPr>
        <p:txBody>
          <a:bodyPr wrap="square">
            <a:spAutoFit/>
          </a:bodyPr>
          <a:lstStyle/>
          <a:p>
            <a:endParaRPr lang="en-GB" sz="2000" dirty="0">
              <a:latin typeface="Arial" pitchFamily="34" charset="0"/>
              <a:cs typeface="Arial" pitchFamily="34" charset="0"/>
            </a:endParaRPr>
          </a:p>
        </p:txBody>
      </p:sp>
      <p:pic>
        <p:nvPicPr>
          <p:cNvPr id="6" name="Grafik 6"/>
          <p:cNvPicPr>
            <a:picLocks noChangeAspect="1"/>
          </p:cNvPicPr>
          <p:nvPr/>
        </p:nvPicPr>
        <p:blipFill rotWithShape="1">
          <a:blip r:embed="rId3" cstate="print">
            <a:extLst>
              <a:ext uri="{28A0092B-C50C-407E-A947-70E740481C1C}">
                <a14:useLocalDpi xmlns:a14="http://schemas.microsoft.com/office/drawing/2010/main" val="0"/>
              </a:ext>
            </a:extLst>
          </a:blip>
          <a:srcRect l="-29758" t="14925" r="29758" b="28972"/>
          <a:stretch/>
        </p:blipFill>
        <p:spPr>
          <a:xfrm rot="-5400000">
            <a:off x="4160199" y="2857639"/>
            <a:ext cx="6480720" cy="2726898"/>
          </a:xfrm>
          <a:prstGeom prst="rect">
            <a:avLst/>
          </a:prstGeom>
        </p:spPr>
      </p:pic>
    </p:spTree>
    <p:extLst>
      <p:ext uri="{BB962C8B-B14F-4D97-AF65-F5344CB8AC3E}">
        <p14:creationId xmlns:p14="http://schemas.microsoft.com/office/powerpoint/2010/main" val="304551620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395536" y="114696"/>
            <a:ext cx="84534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a:lstStyle>
          <a:p>
            <a:r>
              <a:rPr lang="de-CH" sz="2400" kern="0" dirty="0" smtClean="0"/>
              <a:t>GC-MS Parameter </a:t>
            </a:r>
            <a:r>
              <a:rPr lang="de-CH" sz="2400" kern="0" dirty="0" err="1" smtClean="0"/>
              <a:t>and</a:t>
            </a:r>
            <a:r>
              <a:rPr lang="de-CH" sz="2400" kern="0" dirty="0" smtClean="0"/>
              <a:t> </a:t>
            </a:r>
            <a:r>
              <a:rPr lang="de-CH" sz="2400" kern="0" dirty="0" err="1" smtClean="0"/>
              <a:t>Method</a:t>
            </a:r>
            <a:r>
              <a:rPr lang="de-CH" sz="2400" kern="0" dirty="0" smtClean="0"/>
              <a:t> </a:t>
            </a:r>
            <a:r>
              <a:rPr lang="de-CH" sz="2400" kern="0" dirty="0" err="1" smtClean="0"/>
              <a:t>Modifications</a:t>
            </a:r>
            <a:endParaRPr lang="de-CH" sz="2400" kern="0" dirty="0"/>
          </a:p>
        </p:txBody>
      </p:sp>
      <p:sp>
        <p:nvSpPr>
          <p:cNvPr id="6" name="Inhaltsplatzhalter 2"/>
          <p:cNvSpPr txBox="1">
            <a:spLocks/>
          </p:cNvSpPr>
          <p:nvPr/>
        </p:nvSpPr>
        <p:spPr bwMode="auto">
          <a:xfrm>
            <a:off x="395536" y="1237059"/>
            <a:ext cx="8459787"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a:lstStyle>
          <a:p>
            <a:r>
              <a:rPr lang="de-CH" b="1" kern="0" dirty="0" smtClean="0"/>
              <a:t>SIM</a:t>
            </a:r>
            <a:r>
              <a:rPr lang="de-CH" kern="0" dirty="0" smtClean="0"/>
              <a:t>-mode at m/z 91 </a:t>
            </a:r>
            <a:r>
              <a:rPr lang="de-CH" kern="0" dirty="0" err="1" smtClean="0"/>
              <a:t>for</a:t>
            </a:r>
            <a:r>
              <a:rPr lang="de-CH" kern="0" dirty="0" smtClean="0"/>
              <a:t> </a:t>
            </a:r>
            <a:r>
              <a:rPr lang="de-CH" kern="0" dirty="0" err="1" smtClean="0"/>
              <a:t>toluene</a:t>
            </a:r>
            <a:r>
              <a:rPr lang="de-CH" kern="0" dirty="0" smtClean="0"/>
              <a:t> </a:t>
            </a:r>
            <a:r>
              <a:rPr lang="de-CH" kern="0" dirty="0" err="1" smtClean="0"/>
              <a:t>and</a:t>
            </a:r>
            <a:r>
              <a:rPr lang="de-CH" kern="0" dirty="0" smtClean="0"/>
              <a:t> </a:t>
            </a:r>
            <a:r>
              <a:rPr lang="de-CH" kern="0" dirty="0" err="1" smtClean="0"/>
              <a:t>ethylbenzene</a:t>
            </a:r>
            <a:r>
              <a:rPr lang="de-CH" kern="0" dirty="0" smtClean="0"/>
              <a:t> </a:t>
            </a:r>
            <a:r>
              <a:rPr lang="de-CH" kern="0" dirty="0" err="1" smtClean="0"/>
              <a:t>and</a:t>
            </a:r>
            <a:r>
              <a:rPr lang="de-CH" kern="0" dirty="0" smtClean="0"/>
              <a:t> at m/z 98 </a:t>
            </a:r>
            <a:r>
              <a:rPr lang="de-CH" kern="0" dirty="0" err="1" smtClean="0"/>
              <a:t>for</a:t>
            </a:r>
            <a:r>
              <a:rPr lang="de-CH" kern="0" dirty="0" smtClean="0"/>
              <a:t> D8-Toluene</a:t>
            </a:r>
          </a:p>
          <a:p>
            <a:r>
              <a:rPr lang="en-US" b="1" kern="0" dirty="0" smtClean="0"/>
              <a:t>Full SCAN </a:t>
            </a:r>
            <a:r>
              <a:rPr lang="en-US" kern="0" dirty="0" smtClean="0"/>
              <a:t>(e.g. m/z 30 – 260) with quantification at m/z 91 for toluene and </a:t>
            </a:r>
            <a:r>
              <a:rPr lang="en-US" kern="0" dirty="0" err="1" smtClean="0"/>
              <a:t>ethylbenzene</a:t>
            </a:r>
            <a:r>
              <a:rPr lang="en-US" kern="0" dirty="0" smtClean="0"/>
              <a:t> and at m/z 98 for D8-toluene</a:t>
            </a:r>
          </a:p>
          <a:p>
            <a:r>
              <a:rPr lang="en-US" kern="0" dirty="0" smtClean="0"/>
              <a:t>Standard instrument parameters that are appropriate for the mass spectrometer instrument used</a:t>
            </a:r>
            <a:br>
              <a:rPr lang="en-US" kern="0" dirty="0" smtClean="0"/>
            </a:br>
            <a:r>
              <a:rPr lang="en-US" kern="0" dirty="0" smtClean="0"/>
              <a:t/>
            </a:r>
            <a:br>
              <a:rPr lang="en-US" kern="0" dirty="0" smtClean="0"/>
            </a:br>
            <a:r>
              <a:rPr lang="en-US" b="1" kern="0" dirty="0" smtClean="0">
                <a:solidFill>
                  <a:schemeClr val="tx2"/>
                </a:solidFill>
              </a:rPr>
              <a:t>Modifications:</a:t>
            </a:r>
            <a:endParaRPr lang="en-US" kern="0" dirty="0" smtClean="0"/>
          </a:p>
          <a:p>
            <a:r>
              <a:rPr lang="en-US" kern="0" dirty="0" smtClean="0"/>
              <a:t>Adaptions of </a:t>
            </a:r>
            <a:r>
              <a:rPr lang="en-US" b="1" kern="0" dirty="0" smtClean="0"/>
              <a:t>split ratio </a:t>
            </a:r>
            <a:r>
              <a:rPr lang="en-US" kern="0" dirty="0" smtClean="0"/>
              <a:t>and/or </a:t>
            </a:r>
            <a:r>
              <a:rPr lang="en-US" b="1" kern="0" dirty="0" smtClean="0"/>
              <a:t>injection volume</a:t>
            </a:r>
          </a:p>
          <a:p>
            <a:r>
              <a:rPr lang="en-US" kern="0" dirty="0" smtClean="0"/>
              <a:t>DB-624 column can be replaced by a </a:t>
            </a:r>
            <a:r>
              <a:rPr lang="en-US" b="1" kern="0" dirty="0" smtClean="0"/>
              <a:t>5 % phenyl column </a:t>
            </a:r>
            <a:r>
              <a:rPr lang="en-US" kern="0" dirty="0" smtClean="0"/>
              <a:t>(e.g. RTX-5, DB-5) when using MS-detection</a:t>
            </a:r>
          </a:p>
          <a:p>
            <a:r>
              <a:rPr lang="en-US" b="1" kern="0" dirty="0" err="1" smtClean="0"/>
              <a:t>Deuterated</a:t>
            </a:r>
            <a:r>
              <a:rPr lang="en-US" b="1" kern="0" dirty="0" smtClean="0"/>
              <a:t> Toluene </a:t>
            </a:r>
            <a:r>
              <a:rPr lang="en-US" kern="0" dirty="0" smtClean="0"/>
              <a:t>instead of </a:t>
            </a:r>
            <a:r>
              <a:rPr lang="en-US" kern="0" dirty="0" err="1" smtClean="0"/>
              <a:t>ethylbenzene</a:t>
            </a:r>
            <a:r>
              <a:rPr lang="en-US" kern="0" dirty="0" smtClean="0"/>
              <a:t> as internal standard (MS)</a:t>
            </a:r>
          </a:p>
        </p:txBody>
      </p:sp>
    </p:spTree>
    <p:extLst>
      <p:ext uri="{BB962C8B-B14F-4D97-AF65-F5344CB8AC3E}">
        <p14:creationId xmlns:p14="http://schemas.microsoft.com/office/powerpoint/2010/main" val="2881766964"/>
      </p:ext>
    </p:extLst>
  </p:cSld>
  <p:clrMapOvr>
    <a:masterClrMapping/>
  </p:clrMapOvr>
  <p:transition>
    <p:wipe dir="r"/>
  </p:transition>
</p:sld>
</file>

<file path=ppt/theme/theme1.xml><?xml version="1.0" encoding="utf-8"?>
<a:theme xmlns:a="http://schemas.openxmlformats.org/drawingml/2006/main" name="Syngenta: For internal us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xml><?xml version="1.0" encoding="utf-8"?>
<a:theme xmlns:a="http://schemas.openxmlformats.org/drawingml/2006/main" name="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3.xml><?xml version="1.0" encoding="utf-8"?>
<a:theme xmlns:a="http://schemas.openxmlformats.org/drawingml/2006/main" name="1_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1256</Words>
  <Application>Microsoft Office PowerPoint</Application>
  <PresentationFormat>Bildschirmpräsentation (4:3)</PresentationFormat>
  <Paragraphs>676</Paragraphs>
  <Slides>27</Slides>
  <Notes>26</Notes>
  <HiddenSlides>0</HiddenSlides>
  <MMClips>0</MMClips>
  <ScaleCrop>false</ScaleCrop>
  <HeadingPairs>
    <vt:vector size="4" baseType="variant">
      <vt:variant>
        <vt:lpstr>Design</vt:lpstr>
      </vt:variant>
      <vt:variant>
        <vt:i4>3</vt:i4>
      </vt:variant>
      <vt:variant>
        <vt:lpstr>Folientitel</vt:lpstr>
      </vt:variant>
      <vt:variant>
        <vt:i4>27</vt:i4>
      </vt:variant>
    </vt:vector>
  </HeadingPairs>
  <TitlesOfParts>
    <vt:vector size="30" baseType="lpstr">
      <vt:lpstr>Syngenta: For internal use</vt:lpstr>
      <vt:lpstr>Syngenta: For external use only</vt:lpstr>
      <vt:lpstr>1_Syngenta: For external use only</vt:lpstr>
      <vt:lpstr>Determination of the Relevant Impurity Toluene in Formulations by Headspace Gas Chromatography  and Flame Ionisation or Mass Spectrometric Detection  CIPAC Collaborative Trial  Syngenta Crop Protection AG in collaboration with DAPA (German speaking working group for plant protection product analytics)  </vt:lpstr>
      <vt:lpstr>Purpose of the Method</vt:lpstr>
      <vt:lpstr>Scope of Method</vt:lpstr>
      <vt:lpstr>Principle of Method</vt:lpstr>
      <vt:lpstr>Headspace GC-FID Autosampler Parameters, for fixed transfer line</vt:lpstr>
      <vt:lpstr>Headspace GC-FID Chromatography Parameters</vt:lpstr>
      <vt:lpstr>Chromatograms Headspace GC-FID</vt:lpstr>
      <vt:lpstr>PAL-Autosampler Parameters Gastight Syringe</vt:lpstr>
      <vt:lpstr>PowerPoint-Präsentation</vt:lpstr>
      <vt:lpstr>Chromatograms Headspace GC-MS</vt:lpstr>
      <vt:lpstr>Sample Preparation</vt:lpstr>
      <vt:lpstr>Description of sample preparation</vt:lpstr>
      <vt:lpstr>Participating Laboratories</vt:lpstr>
      <vt:lpstr>Comments from the Labs</vt:lpstr>
      <vt:lpstr>Comments from the Labs</vt:lpstr>
      <vt:lpstr>Test Items</vt:lpstr>
      <vt:lpstr>Techniques applied for toluene determination</vt:lpstr>
      <vt:lpstr>Results of a FS-Formulation</vt:lpstr>
      <vt:lpstr>Statistical evaluation –  no elimination of stragglers/outliers</vt:lpstr>
      <vt:lpstr>Statistical evaluation –  with elimination of stragglers/outliers</vt:lpstr>
      <vt:lpstr>Statistical evaluation – Straggler/Outlier detection</vt:lpstr>
      <vt:lpstr>Statistical evaluation – Straggler/Outlier detection</vt:lpstr>
      <vt:lpstr>Statistical evaluation – Straggler/Outlier detection</vt:lpstr>
      <vt:lpstr>Statistical evaluation – Straggler/Outlier detection</vt:lpstr>
      <vt:lpstr>Statistical evaluation – Straggler/Outlier detection</vt:lpstr>
      <vt:lpstr>Conclusion</vt:lpstr>
      <vt:lpstr>Conclusion</vt:lpstr>
    </vt:vector>
  </TitlesOfParts>
  <Company>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dc:creator>
  <cp:lastModifiedBy>Ulrich Schaller</cp:lastModifiedBy>
  <cp:revision>500</cp:revision>
  <dcterms:created xsi:type="dcterms:W3CDTF">2008-09-11T08:58:08Z</dcterms:created>
  <dcterms:modified xsi:type="dcterms:W3CDTF">2014-06-20T12:25:45Z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
  </property>
  <property fmtid="{D5CDD505-2E9C-101B-9397-08002B2CF9AE}" pid="3" name="Linked Event">
    <vt:lpwstr/>
  </property>
  <property fmtid="{D5CDD505-2E9C-101B-9397-08002B2CF9AE}" pid="4" name="Category0">
    <vt:lpwstr>Brand ambassador site</vt:lpwstr>
  </property>
  <property fmtid="{D5CDD505-2E9C-101B-9397-08002B2CF9AE}" pid="5" name="DocAuthor">
    <vt:lpwstr>Bianchi Ulrike CHBS</vt:lpwstr>
  </property>
  <property fmtid="{D5CDD505-2E9C-101B-9397-08002B2CF9AE}" pid="6" name="Security">
    <vt:lpwstr>Public</vt:lpwstr>
  </property>
  <property fmtid="{D5CDD505-2E9C-101B-9397-08002B2CF9AE}" pid="7" name="Expiry">
    <vt:lpwstr/>
  </property>
  <property fmtid="{D5CDD505-2E9C-101B-9397-08002B2CF9AE}" pid="8" name="Area">
    <vt:lpwstr>Other</vt:lpwstr>
  </property>
  <property fmtid="{D5CDD505-2E9C-101B-9397-08002B2CF9AE}" pid="9" name="Topic">
    <vt:lpwstr>Test 1</vt:lpwstr>
  </property>
  <property fmtid="{D5CDD505-2E9C-101B-9397-08002B2CF9AE}" pid="10" name="Status">
    <vt:lpwstr>Current</vt:lpwstr>
  </property>
  <property fmtid="{D5CDD505-2E9C-101B-9397-08002B2CF9AE}" pid="11" name="Linked Task">
    <vt:lpwstr/>
  </property>
</Properties>
</file>